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09.xml" ContentType="application/vnd.openxmlformats-officedocument.presentationml.notesSlide+xml"/>
  <Override PartName="/ppt/notesSlides/notesSlide107.xml" ContentType="application/vnd.openxmlformats-officedocument.presentationml.notesSlide+xml"/>
  <Override PartName="/ppt/notesSlides/notesSlide89.xml" ContentType="application/vnd.openxmlformats-officedocument.presentationml.notesSlide+xml"/>
  <Override PartName="/ppt/notesSlides/notesSlide139.xml" ContentType="application/vnd.openxmlformats-officedocument.presentationml.notesSlide+xml"/>
  <Override PartName="/ppt/notesSlides/notesSlide85.xml" ContentType="application/vnd.openxmlformats-officedocument.presentationml.notesSlid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_rels/notesSlide115.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60.xml.rels" ContentType="application/vnd.openxmlformats-package.relationships+xml"/>
  <Override PartName="/ppt/notesSlides/_rels/notesSlide11.xml.rels" ContentType="application/vnd.openxmlformats-package.relationships+xml"/>
  <Override PartName="/ppt/notesSlides/_rels/notesSlide148.xml.rels" ContentType="application/vnd.openxmlformats-package.relationships+xml"/>
  <Override PartName="/ppt/notesSlides/_rels/notesSlide19.xml.rels" ContentType="application/vnd.openxmlformats-package.relationships+xml"/>
  <Override PartName="/ppt/notesSlides/_rels/notesSlide37.xml.rels" ContentType="application/vnd.openxmlformats-package.relationships+xml"/>
  <Override PartName="/ppt/notesSlides/_rels/notesSlide41.xml.rels" ContentType="application/vnd.openxmlformats-package.relationships+xml"/>
  <Override PartName="/ppt/notesSlides/_rels/notesSlide22.xml.rels" ContentType="application/vnd.openxmlformats-package.relationships+xml"/>
  <Override PartName="/ppt/notesSlides/_rels/notesSlide73.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78.xml.rels" ContentType="application/vnd.openxmlformats-package.relationships+xml"/>
  <Override PartName="/ppt/notesSlides/_rels/notesSlide77.xml.rels" ContentType="application/vnd.openxmlformats-package.relationships+xml"/>
  <Override PartName="/ppt/notesSlides/_rels/notesSlide81.xml.rels" ContentType="application/vnd.openxmlformats-package.relationships+xml"/>
  <Override PartName="/ppt/notesSlides/_rels/notesSlide143.xml.rels" ContentType="application/vnd.openxmlformats-package.relationships+xml"/>
  <Override PartName="/ppt/notesSlides/_rels/notesSlide139.xml.rels" ContentType="application/vnd.openxmlformats-package.relationships+xml"/>
  <Override PartName="/ppt/notesSlides/_rels/notesSlide3.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_rels/notesSlide151.xml.rels" ContentType="application/vnd.openxmlformats-package.relationships+xml"/>
  <Override PartName="/ppt/notesSlides/_rels/notesSlide152.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109.xml.rels" ContentType="application/vnd.openxmlformats-package.relationships+xml"/>
  <Override PartName="/ppt/notesSlides/_rels/notesSlide64.xml.rels" ContentType="application/vnd.openxmlformats-package.relationships+xml"/>
  <Override PartName="/ppt/notesSlides/_rels/notesSlide42.xml.rels" ContentType="application/vnd.openxmlformats-package.relationships+xml"/>
  <Override PartName="/ppt/notesSlides/_rels/notesSlide121.xml.rels" ContentType="application/vnd.openxmlformats-package.relationships+xml"/>
  <Override PartName="/ppt/notesSlides/_rels/notesSlide33.xml.rels" ContentType="application/vnd.openxmlformats-package.relationships+xml"/>
  <Override PartName="/ppt/notesSlides/_rels/notesSlide90.xml.rels" ContentType="application/vnd.openxmlformats-package.relationships+xml"/>
  <Override PartName="/ppt/notesSlides/_rels/notesSlide86.xml.rels" ContentType="application/vnd.openxmlformats-package.relationships+xml"/>
  <Override PartName="/ppt/notesSlides/_rels/notesSlide95.xml.rels" ContentType="application/vnd.openxmlformats-package.relationships+xml"/>
  <Override PartName="/ppt/notesSlides/_rels/notesSlide8.xml.rels" ContentType="application/vnd.openxmlformats-package.relationships+xml"/>
  <Override PartName="/ppt/notesSlides/_rels/notesSlide114.xml.rels" ContentType="application/vnd.openxmlformats-package.relationships+xml"/>
  <Override PartName="/ppt/notesSlides/_rels/notesSlide6.xml.rels" ContentType="application/vnd.openxmlformats-package.relationships+xml"/>
  <Override PartName="/ppt/notesSlides/_rels/notesSlide111.xml.rels" ContentType="application/vnd.openxmlformats-package.relationships+xml"/>
  <Override PartName="/ppt/notesSlides/_rels/notesSlide57.xml.rels" ContentType="application/vnd.openxmlformats-package.relationships+xml"/>
  <Override PartName="/ppt/notesSlides/_rels/notesSlide119.xml.rels" ContentType="application/vnd.openxmlformats-package.relationships+xml"/>
  <Override PartName="/ppt/notesSlides/_rels/notesSlide107.xml.rels" ContentType="application/vnd.openxmlformats-package.relationships+xml"/>
  <Override PartName="/ppt/notesSlides/_rels/notesSlide45.xml.rels" ContentType="application/vnd.openxmlformats-package.relationships+xml"/>
  <Override PartName="/ppt/notesSlides/_rels/notesSlide29.xml.rels" ContentType="application/vnd.openxmlformats-package.relationships+xml"/>
  <Override PartName="/ppt/notesSlides/_rels/notesSlide79.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85.xml.rels" ContentType="application/vnd.openxmlformats-package.relationships+xml"/>
  <Override PartName="/ppt/notesSlides/_rels/notesSlide150.xml.rels" ContentType="application/vnd.openxmlformats-package.relationships+xml"/>
  <Override PartName="/ppt/notesSlides/_rels/notesSlide83.xml.rels" ContentType="application/vnd.openxmlformats-package.relationships+xml"/>
  <Override PartName="/ppt/notesSlides/_rels/notesSlide102.xml.rels" ContentType="application/vnd.openxmlformats-package.relationships+xml"/>
  <Override PartName="/ppt/notesSlides/_rels/notesSlide89.xml.rels" ContentType="application/vnd.openxmlformats-package.relationships+xml"/>
  <Override PartName="/ppt/notesSlides/_rels/notesSlide74.xml.rels" ContentType="application/vnd.openxmlformats-package.relationships+xml"/>
  <Override PartName="/ppt/notesSlides/_rels/notesSlide112.xml.rels" ContentType="application/vnd.openxmlformats-package.relationships+xml"/>
  <Override PartName="/ppt/notesSlides/_rels/notesSlide7.xml.rels" ContentType="application/vnd.openxmlformats-package.relationships+xml"/>
  <Override PartName="/ppt/notesSlides/_rels/notesSlide50.xml.rels" ContentType="application/vnd.openxmlformats-package.relationships+xml"/>
  <Override PartName="/ppt/notesSlides/_rels/notesSlide53.xml.rels" ContentType="application/vnd.openxmlformats-package.relationships+xml"/>
  <Override PartName="/ppt/notesSlides/_rels/notesSlide49.xml.rels" ContentType="application/vnd.openxmlformats-package.relationships+xml"/>
  <Override PartName="/ppt/notesSlides/_rels/notesSlide43.xml.rels" ContentType="application/vnd.openxmlformats-package.relationships+xml"/>
  <Override PartName="/ppt/notesSlides/_rels/notesSlide55.xml.rels" ContentType="application/vnd.openxmlformats-package.relationships+xml"/>
  <Override PartName="/ppt/notesSlides/_rels/notesSlide117.xml.rels" ContentType="application/vnd.openxmlformats-package.relationships+xml"/>
  <Override PartName="/ppt/notesSlides/_rels/notesSlide124.xml.rels" ContentType="application/vnd.openxmlformats-package.relationships+xml"/>
  <Override PartName="/ppt/notesSlides/_rels/notesSlide10.xml.rels" ContentType="application/vnd.openxmlformats-package.relationships+xml"/>
  <Override PartName="/ppt/notesSlides/_rels/notesSlide147.xml.rels" ContentType="application/vnd.openxmlformats-package.relationships+xml"/>
  <Override PartName="/ppt/notesSlides/_rels/notesSlide123.xml.rels" ContentType="application/vnd.openxmlformats-package.relationships+xml"/>
  <Override PartName="/ppt/notesSlides/_rels/notesSlide61.xml.rels" ContentType="application/vnd.openxmlformats-package.relationships+xml"/>
  <Override PartName="/ppt/notesSlides/_rels/notesSlide34.xml.rels" ContentType="application/vnd.openxmlformats-package.relationships+xml"/>
  <Override PartName="/ppt/notesSlides/_rels/notesSlide122.xml.rels" ContentType="application/vnd.openxmlformats-package.relationships+xml"/>
  <Override PartName="/ppt/notesSlides/_rels/notesSlide137.xml.rels" ContentType="application/vnd.openxmlformats-package.relationships+xml"/>
  <Override PartName="/ppt/notesSlides/_rels/notesSlide146.xml.rels" ContentType="application/vnd.openxmlformats-package.relationships+xml"/>
  <Override PartName="/ppt/notesSlides/_rels/notesSlide91.xml.rels" ContentType="application/vnd.openxmlformats-package.relationships+xml"/>
  <Override PartName="/ppt/notesSlides/_rels/notesSlide56.xml.rels" ContentType="application/vnd.openxmlformats-package.relationships+xml"/>
  <Override PartName="/ppt/notesSlides/_rels/notesSlide118.xml.rels" ContentType="application/vnd.openxmlformats-package.relationships+xml"/>
  <Override PartName="/ppt/notesSlides/_rels/notesSlide46.xml.rels" ContentType="application/vnd.openxmlformats-package.relationships+xml"/>
  <Override PartName="/ppt/notesSlides/_rels/notesSlide134.xml.rels" ContentType="application/vnd.openxmlformats-package.relationships+xml"/>
  <Override PartName="/ppt/notesSlides/_rels/notesSlide138.xml.rels" ContentType="application/vnd.openxmlformats-package.relationships+xml"/>
  <Override PartName="/ppt/notesSlides/_rels/notesSlide142.xml.rels" ContentType="application/vnd.openxmlformats-package.relationships+xml"/>
  <Override PartName="/ppt/notesSlides/_rels/notesSlide5.xml.rels" ContentType="application/vnd.openxmlformats-package.relationships+xml"/>
  <Override PartName="/ppt/notesSlides/_rels/notesSlide65.xml.rels" ContentType="application/vnd.openxmlformats-package.relationships+xml"/>
  <Override PartName="/ppt/notesSlides/notesSlide64.xml" ContentType="application/vnd.openxmlformats-officedocument.presentationml.notesSlide+xml"/>
  <Override PartName="/ppt/notesSlides/notesSlide114.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3.xml" ContentType="application/vnd.openxmlformats-officedocument.presentationml.notesSlide+xml"/>
  <Override PartName="/ppt/notesSlides/notesSlide50.xml" ContentType="application/vnd.openxmlformats-officedocument.presentationml.notesSlide+xml"/>
  <Override PartName="/ppt/notesSlides/notesSlide61.xml" ContentType="application/vnd.openxmlformats-officedocument.presentationml.notesSlide+xml"/>
  <Override PartName="/ppt/notesSlides/notesSlide111.xml" ContentType="application/vnd.openxmlformats-officedocument.presentationml.notesSlide+xml"/>
  <Override PartName="/ppt/notesSlides/notesSlide49.xml" ContentType="application/vnd.openxmlformats-officedocument.presentationml.notesSlide+xml"/>
  <Override PartName="/ppt/notesSlides/notesSlide122.xml" ContentType="application/vnd.openxmlformats-officedocument.presentationml.notesSlide+xml"/>
  <Override PartName="/ppt/notesSlides/notesSlide95.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3.xml" ContentType="application/vnd.openxmlformats-officedocument.presentationml.notesSlide+xml"/>
  <Override PartName="/ppt/notesSlides/notesSlide32.xml" ContentType="application/vnd.openxmlformats-officedocument.presentationml.notesSlide+xml"/>
  <Override PartName="/ppt/notesSlides/notesSlide137.xml" ContentType="application/vnd.openxmlformats-officedocument.presentationml.notesSlide+xml"/>
  <Override PartName="/ppt/notesSlides/notesSlide5.xml" ContentType="application/vnd.openxmlformats-officedocument.presentationml.notesSlide+xml"/>
  <Override PartName="/ppt/notesSlides/notesSlide81.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38.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notesSlides/notesSlide83.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86.xml" ContentType="application/vnd.openxmlformats-officedocument.presentationml.notesSlide+xml"/>
  <Override PartName="/ppt/notesSlides/notesSlide41.xml" ContentType="application/vnd.openxmlformats-officedocument.presentationml.notesSlide+xml"/>
  <Override PartName="/ppt/notesSlides/notesSlide90.xml" ContentType="application/vnd.openxmlformats-officedocument.presentationml.notesSlide+xml"/>
  <Override PartName="/ppt/notesSlides/notesSlide146.xml" ContentType="application/vnd.openxmlformats-officedocument.presentationml.notesSlide+xml"/>
  <Override PartName="/ppt/notesSlides/notesSlide42.xml" ContentType="application/vnd.openxmlformats-officedocument.presentationml.notesSlide+xml"/>
  <Override PartName="/ppt/notesSlides/notesSlide147.xml" ContentType="application/vnd.openxmlformats-officedocument.presentationml.notesSlide+xml"/>
  <Override PartName="/ppt/notesSlides/notesSlide91.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3.xml" ContentType="application/vnd.openxmlformats-officedocument.presentationml.notesSlide+xml"/>
  <Override PartName="/ppt/notesSlides/notesSlide152.xml" ContentType="application/vnd.openxmlformats-officedocument.presentationml.notesSlide+xml"/>
  <Override PartName="/ppt/notesSlides/notesSlide151.xml" ContentType="application/vnd.openxmlformats-officedocument.presentationml.notesSlide+xml"/>
  <Override PartName="/ppt/notesSlides/notesSlide150.xml" ContentType="application/vnd.openxmlformats-officedocument.presentationml.notesSlide+xml"/>
  <Override PartName="/ppt/notesSlides/notesSlide148.xml" ContentType="application/vnd.openxmlformats-officedocument.presentationml.notesSlide+xml"/>
  <Override PartName="/ppt/notesSlides/notesSlide112.xml" ContentType="application/vnd.openxmlformats-officedocument.presentationml.notesSlide+xml"/>
  <Override PartName="/ppt/notesSlides/notesSlide134.xml" ContentType="application/vnd.openxmlformats-officedocument.presentationml.notesSlide+xml"/>
  <Override PartName="/ppt/notesSlides/notesSlide143.xml" ContentType="application/vnd.openxmlformats-officedocument.presentationml.notesSlide+xml"/>
  <Override PartName="/ppt/notesSlides/notesSlide142.xml" ContentType="application/vnd.openxmlformats-officedocument.presentationml.notesSlide+xml"/>
  <Override PartName="/ppt/notesSlides/notesSlide119.xml" ContentType="application/vnd.openxmlformats-officedocument.presentationml.notesSlide+xml"/>
  <Override PartName="/ppt/notesSlides/notesSlide14.xml" ContentType="application/vnd.openxmlformats-officedocument.presentationml.notesSlide+xml"/>
  <Override PartName="/ppt/notesSlides/notesSlide121.xml" ContentType="application/vnd.openxmlformats-officedocument.presentationml.notesSlide+xml"/>
  <Override PartName="/ppt/notesSlides/notesSlide102.xml" ContentType="application/vnd.openxmlformats-officedocument.presentationml.notesSlide+xml"/>
  <Override PartName="/ppt/notesSlides/notesSlide29.xml" ContentType="application/vnd.openxmlformats-officedocument.presentationml.notesSlide+xml"/>
  <Override PartName="/ppt/notesSlides/notesSlide78.xml" ContentType="application/vnd.openxmlformats-officedocument.presentationml.notesSlide+xml"/>
  <Override PartName="/ppt/notesSlides/notesSlide30.xml" ContentType="application/vnd.openxmlformats-officedocument.presentationml.notesSlide+xml"/>
  <Override PartName="/ppt/notesSlides/notesSlide3.xml" ContentType="application/vnd.openxmlformats-officedocument.presentationml.notesSlide+xml"/>
  <Override PartName="/ppt/notesSlides/notesSlide28.xml" ContentType="application/vnd.openxmlformats-officedocument.presentationml.notesSlide+xml"/>
  <Override PartName="/ppt/notesSlides/notesSlide77.xml" ContentType="application/vnd.openxmlformats-officedocument.presentationml.notesSlide+xml"/>
  <Override PartName="/ppt/notesSlides/notesSlide25.xml" ContentType="application/vnd.openxmlformats-officedocument.presentationml.notesSlide+xml"/>
  <Override PartName="/ppt/notesSlides/notesSlide74.xml" ContentType="application/vnd.openxmlformats-officedocument.presentationml.notesSlide+xml"/>
  <Override PartName="/ppt/notesSlides/notesSlide124.xml" ContentType="application/vnd.openxmlformats-officedocument.presentationml.notesSlide+xml"/>
  <Override PartName="/ppt/notesSlides/notesSlide24.xml" ContentType="application/vnd.openxmlformats-officedocument.presentationml.notesSlide+xml"/>
  <Override PartName="/ppt/notesSlides/notesSlide73.xml" ContentType="application/vnd.openxmlformats-officedocument.presentationml.notesSlide+xml"/>
  <Override PartName="/ppt/notesSlides/notesSlide123.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1.xml" ContentType="application/vnd.openxmlformats-officedocument.presentationml.notes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notesSlides/notesSlide65.xml" ContentType="application/vnd.openxmlformats-officedocument.presentationml.notesSlide+xml"/>
  <Override PartName="/ppt/notesSlides/notesSlide1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94.png" ContentType="image/png"/>
  <Override PartName="/ppt/media/image125.png" ContentType="image/png"/>
  <Override PartName="/ppt/media/image193.png" ContentType="image/png"/>
  <Override PartName="/ppt/media/image124.png" ContentType="image/png"/>
  <Override PartName="/ppt/media/image192.png" ContentType="image/png"/>
  <Override PartName="/ppt/media/image123.png" ContentType="image/png"/>
  <Override PartName="/ppt/media/image191.png" ContentType="image/png"/>
  <Override PartName="/ppt/media/image122.png" ContentType="image/png"/>
  <Override PartName="/ppt/media/image190.png" ContentType="image/png"/>
  <Override PartName="/ppt/media/image121.png" ContentType="image/png"/>
  <Override PartName="/ppt/media/image116.png" ContentType="image/png"/>
  <Override PartName="/ppt/media/image184.png" ContentType="image/png"/>
  <Override PartName="/ppt/media/image115.png" ContentType="image/png"/>
  <Override PartName="/ppt/media/image114.png" ContentType="image/png"/>
  <Override PartName="/ppt/media/image182.png" ContentType="image/png"/>
  <Override PartName="/ppt/media/image113.png" ContentType="image/png"/>
  <Override PartName="/ppt/media/image145.jpeg" ContentType="image/jpeg"/>
  <Override PartName="/ppt/media/image181.png" ContentType="image/png"/>
  <Override PartName="/ppt/media/image112.png" ContentType="image/png"/>
  <Override PartName="/ppt/media/image180.png" ContentType="image/png"/>
  <Override PartName="/ppt/media/image106.png" ContentType="image/png"/>
  <Override PartName="/ppt/media/image174.png" ContentType="image/png"/>
  <Override PartName="/ppt/media/image105.png" ContentType="image/png"/>
  <Override PartName="/ppt/media/image173.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55.jpeg" ContentType="image/jpe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111.png" ContentType="image/png"/>
  <Override PartName="/ppt/media/image86.jpeg" ContentType="image/jpeg"/>
  <Override PartName="/ppt/media/image233.png" ContentType="image/png"/>
  <Override PartName="/ppt/media/image101.png" ContentType="image/png"/>
  <Override PartName="/ppt/media/image85.jpeg" ContentType="image/jpeg"/>
  <Override PartName="/ppt/media/image223.png" ContentType="image/png"/>
  <Override PartName="/ppt/media/image84.jpeg" ContentType="image/jpeg"/>
  <Override PartName="/ppt/media/image213.png" ContentType="image/png"/>
  <Override PartName="/ppt/media/image79.png" ContentType="image/png"/>
  <Override PartName="/ppt/media/image78.png" ContentType="image/png"/>
  <Override PartName="/ppt/media/image77.png" ContentType="image/png"/>
  <Override PartName="/ppt/media/image76.png" ContentType="image/png"/>
  <Override PartName="/ppt/media/image74.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222.jpeg" ContentType="image/jpe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23.png" ContentType="image/png"/>
  <Override PartName="/ppt/media/image91.png" ContentType="image/png"/>
  <Override PartName="/ppt/media/image119.png" ContentType="image/png"/>
  <Override PartName="/ppt/media/image187.png" ContentType="image/png"/>
  <Override PartName="/ppt/media/image22.png" ContentType="image/png"/>
  <Override PartName="/ppt/media/image90.png" ContentType="image/png"/>
  <Override PartName="/ppt/media/image110.png" ContentType="image/png"/>
  <Override PartName="/ppt/media/image59.png" ContentType="image/png"/>
  <Override PartName="/ppt/media/image118.png" ContentType="image/png"/>
  <Override PartName="/ppt/media/image186.png" ContentType="image/png"/>
  <Override PartName="/ppt/media/image21.png" ContentType="image/png"/>
  <Override PartName="/ppt/media/image117.png" ContentType="image/png"/>
  <Override PartName="/ppt/media/image185.png" ContentType="image/png"/>
  <Override PartName="/ppt/media/image20.png" ContentType="image/png"/>
  <Override PartName="/ppt/media/image57.png" ContentType="image/png"/>
  <Override PartName="/ppt/media/image24.png" ContentType="image/png"/>
  <Override PartName="/ppt/media/image92.png" ContentType="image/png"/>
  <Override PartName="/ppt/media/image31.png" ContentType="image/png"/>
  <Override PartName="/ppt/media/image9.png" ContentType="image/png"/>
  <Override PartName="/ppt/media/image25.png" ContentType="image/png"/>
  <Override PartName="/ppt/media/image93.png" ContentType="image/png"/>
  <Override PartName="/ppt/media/image14.png" ContentType="image/png"/>
  <Override PartName="/ppt/media/image82.png" ContentType="image/png"/>
  <Override PartName="/ppt/media/image2.png" ContentType="image/png"/>
  <Override PartName="/ppt/media/image154.png" ContentType="image/png"/>
  <Override PartName="/ppt/media/image32.png" ContentType="image/png"/>
  <Override PartName="/ppt/media/image26.png" ContentType="image/png"/>
  <Override PartName="/ppt/media/image94.png" ContentType="image/png"/>
  <Override PartName="/ppt/media/image80.png" ContentType="image/png"/>
  <Override PartName="/ppt/media/image12.png" ContentType="image/png"/>
  <Override PartName="/ppt/media/image15.png" ContentType="image/png"/>
  <Override PartName="/ppt/media/image83.png" ContentType="image/png"/>
  <Override PartName="/ppt/media/image3.png" ContentType="image/png"/>
  <Override PartName="/ppt/media/image155.png" ContentType="image/png"/>
  <Override PartName="/ppt/media/image81.png" ContentType="image/png"/>
  <Override PartName="/ppt/media/image13.png" ContentType="image/png"/>
  <Override PartName="/ppt/media/image16.png" ContentType="image/png"/>
  <Override PartName="/ppt/media/image4.png" ContentType="image/png"/>
  <Override PartName="/ppt/media/image156.png" ContentType="image/png"/>
  <Override PartName="/ppt/media/image34.png" ContentType="image/png"/>
  <Override PartName="/ppt/media/image17.png" ContentType="image/png"/>
  <Override PartName="/ppt/media/image144.png" ContentType="image/png"/>
  <Override PartName="/ppt/media/image146.png" ContentType="image/png"/>
  <Override PartName="/ppt/media/image147.png" ContentType="image/png"/>
  <Override PartName="/ppt/media/image50.png" ContentType="image/png"/>
  <Override PartName="/ppt/media/image148.png" ContentType="image/png"/>
  <Override PartName="/ppt/media/image51.png" ContentType="image/png"/>
  <Override PartName="/ppt/media/image149.png" ContentType="image/png"/>
  <Override PartName="/ppt/media/image52.png" ContentType="image/png"/>
  <Override PartName="/ppt/media/image160.png" ContentType="image/png"/>
  <Override PartName="/ppt/media/image165.png" ContentType="image/png"/>
  <Override PartName="/ppt/media/image167.png" ContentType="image/png"/>
  <Override PartName="/ppt/media/image168.png" ContentType="image/png"/>
  <Override PartName="/ppt/media/image169.png" ContentType="image/png"/>
  <Override PartName="/ppt/media/image170.png" ContentType="image/png"/>
  <Override PartName="/ppt/media/image141.jpeg" ContentType="image/jpeg"/>
  <Override PartName="/ppt/media/image178.png" ContentType="image/png"/>
  <Override PartName="/ppt/media/image179.png" ContentType="image/png"/>
  <Override PartName="/ppt/media/image5.png" ContentType="image/png"/>
  <Override PartName="/ppt/media/image202.png" ContentType="image/png"/>
  <Override PartName="/ppt/media/image46.png" ContentType="image/png"/>
  <Override PartName="/ppt/media/image150.png" ContentType="image/png"/>
  <Override PartName="/ppt/media/image203.png" ContentType="image/png"/>
  <Override PartName="/ppt/media/image47.png" ContentType="image/png"/>
  <Override PartName="/ppt/media/image227.png" ContentType="image/png"/>
  <Override PartName="/ppt/media/image229.png" ContentType="image/png"/>
  <Override PartName="/ppt/media/image231.png" ContentType="image/png"/>
  <Override PartName="/ppt/media/image230.png" ContentType="image/png"/>
  <Override PartName="/ppt/media/image232.png" ContentType="image/png"/>
  <Override PartName="/ppt/media/image234.png" ContentType="image/png"/>
  <Override PartName="/ppt/media/image235.png" ContentType="image/png"/>
  <Override PartName="/ppt/media/image130.png" ContentType="image/png"/>
  <Override PartName="/ppt/media/image224.png" ContentType="image/png"/>
  <Override PartName="/ppt/media/image236.png" ContentType="image/png"/>
  <Override PartName="/ppt/media/image131.png" ContentType="image/png"/>
  <Override PartName="/ppt/media/image225.png" ContentType="image/png"/>
  <Override PartName="/ppt/media/image200.png" ContentType="image/png"/>
  <Override PartName="/ppt/media/image44.png" ContentType="image/png"/>
  <Override PartName="/ppt/media/image237.png" ContentType="image/png"/>
  <Override PartName="/ppt/media/image132.png" ContentType="image/png"/>
  <Override PartName="/ppt/media/image226.png" ContentType="image/png"/>
  <Override PartName="/ppt/media/image201.png" ContentType="image/png"/>
  <Override PartName="/ppt/media/image45.png" ContentType="image/png"/>
  <Override PartName="/ppt/media/image238.png" ContentType="image/png"/>
  <Override PartName="/ppt/media/image133.png" ContentType="image/png"/>
  <Override PartName="/ppt/media/image221.png" ContentType="image/png"/>
  <Override PartName="/ppt/media/image166.png" ContentType="image/png"/>
  <Override PartName="/ppt/media/image219.png" ContentType="image/png"/>
  <Override PartName="/ppt/media/image220.png" ContentType="image/png"/>
  <Override PartName="/ppt/media/image164.png" ContentType="image/png"/>
  <Override PartName="/ppt/media/image183.jpeg" ContentType="image/jpeg"/>
  <Override PartName="/ppt/media/image134.png" ContentType="image/png"/>
  <Override PartName="/ppt/media/image217.png" ContentType="image/png"/>
  <Override PartName="/ppt/media/image163.png" ContentType="image/png"/>
  <Override PartName="/ppt/media/image216.png" ContentType="image/png"/>
  <Override PartName="/ppt/media/image162.png" ContentType="image/png"/>
  <Override PartName="/ppt/media/image199.png" ContentType="image/png"/>
  <Override PartName="/ppt/media/image37.png" ContentType="image/png"/>
  <Override PartName="/ppt/media/image215.png" ContentType="image/png"/>
  <Override PartName="/ppt/media/image161.png" ContentType="image/png"/>
  <Override PartName="/ppt/media/image198.png" ContentType="image/png"/>
  <Override PartName="/ppt/media/image36.png" ContentType="image/png"/>
  <Override PartName="/ppt/media/image214.png" ContentType="image/png"/>
  <Override PartName="/ppt/media/image212.png" ContentType="image/png"/>
  <Override PartName="/ppt/media/image56.png" ContentType="image/png"/>
  <Override PartName="/ppt/media/image211.png" ContentType="image/png"/>
  <Override PartName="/ppt/media/image209.png" ContentType="image/png"/>
  <Override PartName="/ppt/media/image210.png" ContentType="image/png"/>
  <Override PartName="/ppt/media/image208.png" ContentType="image/png"/>
  <Override PartName="/ppt/media/image207.png" ContentType="image/png"/>
  <Override PartName="/ppt/media/image206.png" ContentType="image/png"/>
  <Override PartName="/ppt/media/image152.png" ContentType="image/png"/>
  <Override PartName="/ppt/media/image189.png" ContentType="image/png"/>
  <Override PartName="/ppt/media/image205.png" ContentType="image/png"/>
  <Override PartName="/ppt/media/image49.png" ContentType="image/png"/>
  <Override PartName="/ppt/media/image100.png" ContentType="image/png"/>
  <Override PartName="/ppt/media/image151.png" ContentType="image/png"/>
  <Override PartName="/ppt/media/image188.png" ContentType="image/png"/>
  <Override PartName="/ppt/media/image204.png" ContentType="image/png"/>
  <Override PartName="/ppt/media/image48.png" ContentType="image/png"/>
  <Override PartName="/ppt/media/image143.png" ContentType="image/png"/>
  <Override PartName="/ppt/media/image142.png" ContentType="image/png"/>
  <Override PartName="/ppt/media/image140.png" ContentType="image/png"/>
  <Override PartName="/ppt/media/image139.png" ContentType="image/png"/>
  <Override PartName="/ppt/media/image42.png" ContentType="image/png"/>
  <Override PartName="/ppt/media/image138.png" ContentType="image/png"/>
  <Override PartName="/ppt/media/image41.png" ContentType="image/png"/>
  <Override PartName="/ppt/media/image137.png" ContentType="image/png"/>
  <Override PartName="/ppt/media/image40.png" ContentType="image/png"/>
  <Override PartName="/ppt/media/image136.png" ContentType="image/png"/>
  <Override PartName="/ppt/media/image135.png" ContentType="image/png"/>
  <Override PartName="/ppt/media/image75.jpeg" ContentType="image/jpeg"/>
  <Override PartName="/ppt/media/image35.png" ContentType="image/png"/>
  <Override PartName="/ppt/media/image197.png" ContentType="image/png"/>
  <Override PartName="/ppt/media/image129.png" ContentType="image/png"/>
  <Override PartName="/ppt/media/image196.png" ContentType="image/png"/>
  <Override PartName="/ppt/media/image128.png" ContentType="image/png"/>
  <Override PartName="/ppt/media/image228.jpeg" ContentType="image/jpeg"/>
  <Override PartName="/ppt/media/image58.jpeg" ContentType="image/jpeg"/>
  <Override PartName="/ppt/media/image73.png" ContentType="image/png"/>
  <Override PartName="/ppt/media/image53.png" ContentType="image/png"/>
  <Override PartName="/ppt/media/image43.png" ContentType="image/png"/>
  <Override PartName="/ppt/media/image157.jpeg" ContentType="image/jpeg"/>
  <Override PartName="/ppt/media/image33.png" ContentType="image/png"/>
  <Override PartName="/ppt/media/image195.png" ContentType="image/png"/>
  <Override PartName="/ppt/media/image127.png" ContentType="image/png"/>
  <Override PartName="/ppt/media/image39.png" ContentType="image/png"/>
  <Override PartName="/ppt/media/image153.png" ContentType="image/png"/>
  <Override PartName="/ppt/media/image1.png" ContentType="image/png"/>
  <Override PartName="/ppt/media/image38.png" ContentType="image/png"/>
  <Override PartName="/ppt/media/image30.png" ContentType="image/png"/>
  <Override PartName="/ppt/media/image8.png" ContentType="image/png"/>
  <Override PartName="/ppt/media/image102.jpeg" ContentType="image/jpeg"/>
  <Override PartName="/ppt/media/image218.png" ContentType="image/png"/>
  <Override PartName="/ppt/media/image177.png" ContentType="image/png"/>
  <Override PartName="/ppt/media/image109.png" ContentType="image/png"/>
  <Override PartName="/ppt/media/image159.png" ContentType="image/png"/>
  <Override PartName="/ppt/media/image7.png" ContentType="image/png"/>
  <Override PartName="/ppt/media/image11.png" ContentType="image/png"/>
  <Override PartName="/ppt/media/image108.png" ContentType="image/png"/>
  <Override PartName="/ppt/media/image176.png" ContentType="image/png"/>
  <Override PartName="/ppt/media/image158.png" ContentType="image/png"/>
  <Override PartName="/ppt/media/image6.png" ContentType="image/png"/>
  <Override PartName="/ppt/media/image54.jpeg" ContentType="image/jpeg"/>
  <Override PartName="/ppt/media/image18.png" ContentType="image/png"/>
  <Override PartName="/ppt/media/image10.png" ContentType="image/png"/>
  <Override PartName="/ppt/media/image175.png" ContentType="image/png"/>
  <Override PartName="/ppt/media/image107.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06.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03.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5.xml.rels" ContentType="application/vnd.openxmlformats-package.relationships+xml"/>
  <Override PartName="/ppt/slides/_rels/slide72.xml.rels" ContentType="application/vnd.openxmlformats-package.relationships+xml"/>
  <Override PartName="/ppt/slides/_rels/slide75.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104.xml.rels" ContentType="application/vnd.openxmlformats-package.relationships+xml"/>
  <Override PartName="/ppt/slides/_rels/slide71.xml.rels" ContentType="application/vnd.openxmlformats-package.relationships+xml"/>
  <Override PartName="/ppt/slides/_rels/slide102.xml.rels" ContentType="application/vnd.openxmlformats-package.relationships+xml"/>
  <Override PartName="/ppt/slides/_rels/slide25.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69.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146.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149.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5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52.xml.rels" ContentType="application/vnd.openxmlformats-package.relationships+xml"/>
  <Override PartName="/ppt/slides/_rels/slide40.xml.rels" ContentType="application/vnd.openxmlformats-package.relationships+xml"/>
  <Override PartName="/ppt/slides/_rels/slide145.xml.rels" ContentType="application/vnd.openxmlformats-package.relationships+xml"/>
  <Override PartName="/ppt/slides/_rels/slide55.xml.rels" ContentType="application/vnd.openxmlformats-package.relationships+xml"/>
  <Override PartName="/ppt/slides/_rels/slide29.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2.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9.xml.rels" ContentType="application/vnd.openxmlformats-package.relationships+xml"/>
  <Override PartName="/ppt/slides/_rels/slide100.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1.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43.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7.xml.rels" ContentType="application/vnd.openxmlformats-package.relationships+xml"/>
  <Override PartName="/ppt/slides/_rels/slide113.xml.rels" ContentType="application/vnd.openxmlformats-package.relationships+xml"/>
  <Override PartName="/ppt/slides/_rels/slide80.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81.xml.rels" ContentType="application/vnd.openxmlformats-package.relationships+xml"/>
  <Override PartName="/ppt/slides/_rels/slide114.xml.rels" ContentType="application/vnd.openxmlformats-package.relationships+xml"/>
  <Override PartName="/ppt/slides/_rels/slide37.xml.rels" ContentType="application/vnd.openxmlformats-package.relationships+xml"/>
  <Override PartName="/ppt/slides/_rels/slide144.xml.rels" ContentType="application/vnd.openxmlformats-package.relationships+xml"/>
  <Override PartName="/ppt/slides/_rels/slide130.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30.xml.rels" ContentType="application/vnd.openxmlformats-package.relationships+xml"/>
  <Override PartName="/ppt/slides/_rels/slide79.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78.xml.rels" ContentType="application/vnd.openxmlformats-package.relationships+xml"/>
  <Override PartName="/ppt/slides/_rels/slide31.xml.rels" ContentType="application/vnd.openxmlformats-package.relationships+xml"/>
  <Override PartName="/ppt/slides/_rels/slide117.xml.rels" ContentType="application/vnd.openxmlformats-package.relationships+xml"/>
  <Override PartName="/ppt/slides/_rels/slide84.xml.rels" ContentType="application/vnd.openxmlformats-package.relationships+xml"/>
  <Override PartName="/ppt/slides/_rels/slide120.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68.xml.rels" ContentType="application/vnd.openxmlformats-package.relationships+xml"/>
  <Override PartName="/ppt/slides/_rels/slide126.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28.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54.xml" ContentType="application/vnd.openxmlformats-officedocument.presentationml.slide+xml"/>
  <Override PartName="/ppt/slides/slide150.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76.xml" ContentType="application/vnd.openxmlformats-officedocument.presentationml.slide+xml"/>
  <Override PartName="/ppt/slides/slide104.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Override PartName="/ppt/slides/slide113.xml" ContentType="application/vnd.openxmlformats-officedocument.presentationml.slide+xml"/>
  <Override PartName="/ppt/slides/slide17.xml" ContentType="application/vnd.openxmlformats-officedocument.presentationml.slide+xml"/>
  <Override PartName="/ppt/slides/slide8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2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2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21C8E063-50F0-4E19-ABB6-983926E18B8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bit.ly/quaesita_vocab" TargetMode="External"/><Relationship Id="rId2" Type="http://schemas.openxmlformats.org/officeDocument/2006/relationships/hyperlink" Target="http://bit.ly/quaesita_popwrong" TargetMode="External"/><Relationship Id="rId3" Type="http://schemas.openxmlformats.org/officeDocument/2006/relationships/hyperlink" Target="http://bit.ly/quaesita_savvy" TargetMode="External"/><Relationship Id="rId4" Type="http://schemas.openxmlformats.org/officeDocument/2006/relationships/slide" Target="../slides/slide17.xml"/><Relationship Id="rId5"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hyperlink" Target="https://bit.ly/quaesita_statistics" TargetMode="External"/><Relationship Id="rId2" Type="http://schemas.openxmlformats.org/officeDocument/2006/relationships/slide" Target="../slides/slide41.xml"/><Relationship Id="rId3"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sldImg"/>
          </p:nvPr>
        </p:nvSpPr>
        <p:spPr>
          <a:xfrm>
            <a:off x="685800" y="1143000"/>
            <a:ext cx="5485320" cy="3085200"/>
          </a:xfrm>
          <a:prstGeom prst="rect">
            <a:avLst/>
          </a:prstGeom>
        </p:spPr>
      </p:sp>
      <p:sp>
        <p:nvSpPr>
          <p:cNvPr id="67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67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789AF25-8B46-4F80-B59A-47CDB9D28F2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sldImg"/>
          </p:nvPr>
        </p:nvSpPr>
        <p:spPr>
          <a:xfrm>
            <a:off x="685800" y="1143000"/>
            <a:ext cx="5485320" cy="3085200"/>
          </a:xfrm>
          <a:prstGeom prst="rect">
            <a:avLst/>
          </a:prstGeom>
        </p:spPr>
      </p:sp>
      <p:sp>
        <p:nvSpPr>
          <p:cNvPr id="68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Thus no aliens on planet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Is it fair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U could have missed an alien that u didn’t see</a:t>
            </a:r>
            <a:endParaRPr b="0" lang="en-US" sz="2000" spc="-1" strike="noStrike">
              <a:latin typeface="Arial"/>
            </a:endParaRPr>
          </a:p>
        </p:txBody>
      </p:sp>
      <p:sp>
        <p:nvSpPr>
          <p:cNvPr id="68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CCE17AC-89D9-439D-9816-7CD137081DA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380880" y="694800"/>
            <a:ext cx="6094800" cy="3427920"/>
          </a:xfrm>
          <a:prstGeom prst="rect">
            <a:avLst/>
          </a:prstGeom>
        </p:spPr>
      </p:sp>
      <p:sp>
        <p:nvSpPr>
          <p:cNvPr id="835" name="PlaceHolder 2"/>
          <p:cNvSpPr>
            <a:spLocks noGrp="1"/>
          </p:cNvSpPr>
          <p:nvPr>
            <p:ph type="body"/>
          </p:nvPr>
        </p:nvSpPr>
        <p:spPr>
          <a:xfrm>
            <a:off x="685800" y="4343400"/>
            <a:ext cx="5485320" cy="411372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 </a:t>
            </a:r>
            <a:r>
              <a:rPr b="0" lang="en-US" sz="2000" spc="-1" strike="noStrike">
                <a:latin typeface="Arial"/>
              </a:rPr>
              <a:t>Center is at 1 for ratios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For ratios, 1 means similar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Ratios are the relative space while difference is the absolute space and is centered at 0</a:t>
            </a:r>
            <a:endParaRPr b="0" lang="en-US" sz="20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sldImg"/>
          </p:nvPr>
        </p:nvSpPr>
        <p:spPr>
          <a:xfrm>
            <a:off x="380880" y="694800"/>
            <a:ext cx="6094800" cy="3427920"/>
          </a:xfrm>
          <a:prstGeom prst="rect">
            <a:avLst/>
          </a:prstGeom>
        </p:spPr>
      </p:sp>
      <p:sp>
        <p:nvSpPr>
          <p:cNvPr id="837" name="PlaceHolder 2"/>
          <p:cNvSpPr>
            <a:spLocks noGrp="1"/>
          </p:cNvSpPr>
          <p:nvPr>
            <p:ph type="body"/>
          </p:nvPr>
        </p:nvSpPr>
        <p:spPr>
          <a:xfrm>
            <a:off x="685800" y="4343400"/>
            <a:ext cx="5485320" cy="411372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U could say instead : </a:t>
            </a:r>
            <a:br/>
            <a:br/>
            <a:r>
              <a:rPr b="0" lang="en-US" sz="2000" spc="-1" strike="noStrike">
                <a:latin typeface="Arial"/>
              </a:rPr>
              <a:t>inconclusive difference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Or the estimate for the difference was … with … CI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The later reporting gives the reader the chance to analyze the results on his own and judge whether these differences are important or not. </a:t>
            </a:r>
            <a:endParaRPr b="0" lang="en-US" sz="20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sldImg"/>
          </p:nvPr>
        </p:nvSpPr>
        <p:spPr>
          <a:xfrm>
            <a:off x="685800" y="1143000"/>
            <a:ext cx="5485320" cy="3085200"/>
          </a:xfrm>
          <a:prstGeom prst="rect">
            <a:avLst/>
          </a:prstGeom>
        </p:spPr>
      </p:sp>
      <p:sp>
        <p:nvSpPr>
          <p:cNvPr id="83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There is no single method. </a:t>
            </a:r>
            <a:endParaRPr b="0" lang="en-US" sz="2000" spc="-1" strike="noStrike">
              <a:latin typeface="Arial"/>
            </a:endParaRPr>
          </a:p>
          <a:p>
            <a:pPr marL="216000" indent="-215280">
              <a:lnSpc>
                <a:spcPct val="100000"/>
              </a:lnSpc>
              <a:tabLst>
                <a:tab algn="l" pos="0"/>
              </a:tabLst>
            </a:pPr>
            <a:r>
              <a:rPr b="0" lang="en-US" sz="2000" spc="-1" strike="noStrike">
                <a:latin typeface="Arial"/>
              </a:rPr>
              <a:t>No method would say no. It just spits out answers. Thus, decisions are taken </a:t>
            </a:r>
            <a:endParaRPr b="0" lang="en-US" sz="2000" spc="-1" strike="noStrike">
              <a:latin typeface="Arial"/>
            </a:endParaRPr>
          </a:p>
          <a:p>
            <a:pPr marL="216000" indent="-215280">
              <a:lnSpc>
                <a:spcPct val="100000"/>
              </a:lnSpc>
              <a:tabLst>
                <a:tab algn="l" pos="0"/>
              </a:tabLst>
            </a:pPr>
            <a:r>
              <a:rPr b="0" lang="en-US" sz="2000" spc="-1" strike="noStrike">
                <a:latin typeface="Arial"/>
              </a:rPr>
              <a:t>What’s the worst and what’s the best?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84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913ED5B-376A-4058-8101-210E9D61645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685800" y="1143000"/>
            <a:ext cx="5485320" cy="3085200"/>
          </a:xfrm>
          <a:prstGeom prst="rect">
            <a:avLst/>
          </a:prstGeom>
        </p:spPr>
      </p:sp>
      <p:sp>
        <p:nvSpPr>
          <p:cNvPr id="69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Legal contract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We are only interested in population </a:t>
            </a:r>
            <a:endParaRPr b="0" lang="en-US" sz="2000" spc="-1" strike="noStrike">
              <a:latin typeface="Arial"/>
            </a:endParaRPr>
          </a:p>
          <a:p>
            <a:pPr marL="216000" indent="-215280">
              <a:lnSpc>
                <a:spcPct val="100000"/>
              </a:lnSpc>
              <a:tabLst>
                <a:tab algn="l" pos="0"/>
              </a:tabLst>
            </a:pPr>
            <a:r>
              <a:rPr b="0" lang="en-US" sz="2000" spc="-1" strike="noStrike">
                <a:latin typeface="Arial"/>
              </a:rPr>
              <a:t>Anything related to our sample is boring </a:t>
            </a:r>
            <a:endParaRPr b="0" lang="en-US" sz="2000" spc="-1" strike="noStrike">
              <a:latin typeface="Arial"/>
            </a:endParaRPr>
          </a:p>
        </p:txBody>
      </p:sp>
      <p:sp>
        <p:nvSpPr>
          <p:cNvPr id="69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16BA1C0-446A-4E84-B929-A66BA2DBFB8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sldImg"/>
          </p:nvPr>
        </p:nvSpPr>
        <p:spPr>
          <a:xfrm>
            <a:off x="685800" y="1143000"/>
            <a:ext cx="5485320" cy="3085200"/>
          </a:xfrm>
          <a:prstGeom prst="rect">
            <a:avLst/>
          </a:prstGeom>
        </p:spPr>
      </p:sp>
      <p:sp>
        <p:nvSpPr>
          <p:cNvPr id="84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5 felt better </a:t>
            </a:r>
            <a:endParaRPr b="0" lang="en-US" sz="2000" spc="-1" strike="noStrike">
              <a:latin typeface="Arial"/>
            </a:endParaRPr>
          </a:p>
          <a:p>
            <a:pPr marL="216000" indent="-215280">
              <a:lnSpc>
                <a:spcPct val="100000"/>
              </a:lnSpc>
              <a:tabLst>
                <a:tab algn="l" pos="0"/>
              </a:tabLst>
            </a:pPr>
            <a:r>
              <a:rPr b="0" lang="en-US" sz="2000" spc="-1" strike="noStrike">
                <a:latin typeface="Arial"/>
              </a:rPr>
              <a:t>3 worse </a:t>
            </a:r>
            <a:endParaRPr b="0" lang="en-US" sz="2000" spc="-1" strike="noStrike">
              <a:latin typeface="Arial"/>
            </a:endParaRPr>
          </a:p>
          <a:p>
            <a:pPr marL="216000" indent="-215280">
              <a:lnSpc>
                <a:spcPct val="100000"/>
              </a:lnSpc>
              <a:tabLst>
                <a:tab algn="l" pos="0"/>
              </a:tabLst>
            </a:pPr>
            <a:r>
              <a:rPr b="0" lang="en-US" sz="2000" spc="-1" strike="noStrike">
                <a:latin typeface="Arial"/>
              </a:rPr>
              <a:t>Mean = 0.5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Is the drug effective ?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84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39BD3E7-6EBF-46C4-BFA1-45614795FCC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sldImg"/>
          </p:nvPr>
        </p:nvSpPr>
        <p:spPr>
          <a:xfrm>
            <a:off x="685800" y="1143000"/>
            <a:ext cx="5485320" cy="3085200"/>
          </a:xfrm>
          <a:prstGeom prst="rect">
            <a:avLst/>
          </a:prstGeom>
        </p:spPr>
      </p:sp>
      <p:sp>
        <p:nvSpPr>
          <p:cNvPr id="84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Why 0.5 not 0?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Maybe the 5 respondents had adopted a good lifestyle and the other 3 had a worse lifestyle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84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7DE9DB8-AA38-4E66-B624-C6525F81E6E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sldImg"/>
          </p:nvPr>
        </p:nvSpPr>
        <p:spPr>
          <a:xfrm>
            <a:off x="685800" y="1143000"/>
            <a:ext cx="5485320" cy="3085200"/>
          </a:xfrm>
          <a:prstGeom prst="rect">
            <a:avLst/>
          </a:prstGeom>
        </p:spPr>
      </p:sp>
      <p:sp>
        <p:nvSpPr>
          <p:cNvPr id="848"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84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6D93CDA-AEA6-455E-84CC-BE0BF4B3007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685800" y="1143000"/>
            <a:ext cx="5485320" cy="3085200"/>
          </a:xfrm>
          <a:prstGeom prst="rect">
            <a:avLst/>
          </a:prstGeom>
        </p:spPr>
      </p:sp>
      <p:sp>
        <p:nvSpPr>
          <p:cNvPr id="85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Mean close to 0 most of the time</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Mean away from 0 rarely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Concluision: Drug is not effective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However, Time money effort availability issues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85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18F70D0-36E4-4030-9A1C-5B521C20DFD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sldImg"/>
          </p:nvPr>
        </p:nvSpPr>
        <p:spPr>
          <a:xfrm>
            <a:off x="685800" y="1143000"/>
            <a:ext cx="5485320" cy="3085200"/>
          </a:xfrm>
          <a:prstGeom prst="rect">
            <a:avLst/>
          </a:prstGeom>
        </p:spPr>
      </p:sp>
      <p:sp>
        <p:nvSpPr>
          <p:cNvPr id="85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which_test_flowchart.png (6131×2669)</a:t>
            </a:r>
            <a:endParaRPr b="0" lang="en-US" sz="2000" spc="-1" strike="noStrike">
              <a:latin typeface="Arial"/>
            </a:endParaRPr>
          </a:p>
          <a:p>
            <a:pPr marL="216000" indent="-215280">
              <a:lnSpc>
                <a:spcPct val="100000"/>
              </a:lnSpc>
              <a:tabLst>
                <a:tab algn="l" pos="0"/>
              </a:tabLst>
            </a:pPr>
            <a:r>
              <a:rPr b="0" lang="en-US" sz="2000" spc="-1" strike="noStrike">
                <a:latin typeface="Arial"/>
              </a:rPr>
              <a:t>https://onishlab.colostate.edu/wp-content/uploads/2019/07/which_test_flowchart.png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Many tests with relatively high power</a:t>
            </a:r>
            <a:endParaRPr b="0" lang="en-US" sz="2000" spc="-1" strike="noStrike">
              <a:latin typeface="Arial"/>
            </a:endParaRPr>
          </a:p>
        </p:txBody>
      </p:sp>
      <p:sp>
        <p:nvSpPr>
          <p:cNvPr id="85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EEF24A8-32C2-427A-BA64-97E179202EF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sldImg"/>
          </p:nvPr>
        </p:nvSpPr>
        <p:spPr>
          <a:xfrm>
            <a:off x="685800" y="1143000"/>
            <a:ext cx="5485320" cy="3085200"/>
          </a:xfrm>
          <a:prstGeom prst="rect">
            <a:avLst/>
          </a:prstGeom>
        </p:spPr>
      </p:sp>
      <p:sp>
        <p:nvSpPr>
          <p:cNvPr id="85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Look at mean and median for both males and female </a:t>
            </a:r>
            <a:endParaRPr b="0" lang="en-US" sz="2000" spc="-1" strike="noStrike">
              <a:latin typeface="Arial"/>
            </a:endParaRPr>
          </a:p>
          <a:p>
            <a:pPr marL="216000" indent="-215280">
              <a:lnSpc>
                <a:spcPct val="100000"/>
              </a:lnSpc>
              <a:tabLst>
                <a:tab algn="l" pos="0"/>
              </a:tabLst>
            </a:pPr>
            <a:r>
              <a:rPr b="0" lang="en-US" sz="2000" spc="-1" strike="noStrike">
                <a:latin typeface="Arial"/>
              </a:rPr>
              <a:t>Look how females are right skewed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GraphPad Prism 9 Statistics Guide - The Mann-Whitney test doesn't really compare medians</a:t>
            </a:r>
            <a:endParaRPr b="0" lang="en-US" sz="2000" spc="-1" strike="noStrike">
              <a:latin typeface="Arial"/>
            </a:endParaRPr>
          </a:p>
          <a:p>
            <a:pPr marL="216000" indent="-215280">
              <a:lnSpc>
                <a:spcPct val="100000"/>
              </a:lnSpc>
              <a:tabLst>
                <a:tab algn="l" pos="0"/>
              </a:tabLst>
            </a:pPr>
            <a:r>
              <a:rPr b="0" lang="en-US" sz="2000" spc="-1" strike="noStrike">
                <a:latin typeface="Arial"/>
              </a:rPr>
              <a:t>https://www.graphpad.com/guides/prism/latest/statistics/stat_nonparametric_tests_dont_compa.htm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85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FBD3004-4518-46C8-B9FB-B7BEC6009B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sldImg"/>
          </p:nvPr>
        </p:nvSpPr>
        <p:spPr>
          <a:xfrm>
            <a:off x="685800" y="1143000"/>
            <a:ext cx="5485320" cy="3085200"/>
          </a:xfrm>
          <a:prstGeom prst="rect">
            <a:avLst/>
          </a:prstGeom>
        </p:spPr>
      </p:sp>
      <p:sp>
        <p:nvSpPr>
          <p:cNvPr id="86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which_test_flowchart.png (6131×2669)</a:t>
            </a:r>
            <a:endParaRPr b="0" lang="en-US" sz="2000" spc="-1" strike="noStrike">
              <a:latin typeface="Arial"/>
            </a:endParaRPr>
          </a:p>
          <a:p>
            <a:pPr marL="216000" indent="-215280">
              <a:lnSpc>
                <a:spcPct val="100000"/>
              </a:lnSpc>
              <a:tabLst>
                <a:tab algn="l" pos="0"/>
              </a:tabLst>
            </a:pPr>
            <a:r>
              <a:rPr b="0" lang="en-US" sz="2000" spc="-1" strike="noStrike">
                <a:latin typeface="Arial"/>
              </a:rPr>
              <a:t>https://onishlab.colostate.edu/wp-content/uploads/2019/07/which_test_flowchart.png </a:t>
            </a:r>
            <a:endParaRPr b="0" lang="en-US" sz="2000" spc="-1" strike="noStrike">
              <a:latin typeface="Arial"/>
            </a:endParaRPr>
          </a:p>
        </p:txBody>
      </p:sp>
      <p:sp>
        <p:nvSpPr>
          <p:cNvPr id="86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0FC80F4-733D-4AF5-8061-50520AEF0C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685800" y="1143000"/>
            <a:ext cx="5485320" cy="3085200"/>
          </a:xfrm>
          <a:prstGeom prst="rect">
            <a:avLst/>
          </a:prstGeom>
        </p:spPr>
      </p:sp>
      <p:sp>
        <p:nvSpPr>
          <p:cNvPr id="86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Law of large numbers: the larger the sample size, the closest ur sample statistics to the population parameter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states that </a:t>
            </a:r>
            <a:r>
              <a:rPr b="1" lang="en-US" sz="1200" spc="-1" strike="noStrike">
                <a:solidFill>
                  <a:srgbClr val="000000"/>
                </a:solidFill>
                <a:latin typeface="+mn-lt"/>
                <a:ea typeface="+mn-ea"/>
              </a:rPr>
              <a:t>with a large enough sample size the sampling distribution of the mean will be normally distributed</a:t>
            </a:r>
            <a:r>
              <a:rPr b="0" lang="en-US" sz="1200" spc="-1" strike="noStrike">
                <a:solidFill>
                  <a:srgbClr val="000000"/>
                </a:solidFill>
                <a:latin typeface="+mn-lt"/>
                <a:ea typeface="+mn-ea"/>
              </a:rPr>
              <a: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actually applies for these well known statistics:</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Sample means (\bar{x}</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Sample proportions (p</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Difference in sample means (\bar{x}_1 - \bar{x}_2</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¯2​)</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Difference in sample proportions (p_1 - p_2</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2​)</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And it applies for additional statistics, </a:t>
            </a:r>
            <a:r>
              <a:rPr b="1" lang="en-US" sz="1200" spc="-1" strike="noStrike">
                <a:solidFill>
                  <a:srgbClr val="000000"/>
                </a:solidFill>
                <a:latin typeface="+mn-lt"/>
                <a:ea typeface="+mn-ea"/>
              </a:rPr>
              <a:t>but it doesn't apply for all statistics!</a:t>
            </a:r>
            <a:r>
              <a:rPr b="0" lang="en-US" sz="1200" spc="-1" strike="noStrike">
                <a:solidFill>
                  <a:srgbClr val="000000"/>
                </a:solidFill>
                <a:latin typeface="+mn-lt"/>
                <a:ea typeface="+mn-ea"/>
              </a:rPr>
              <a:t> . You will see more on this towards the end of this lesson.</a:t>
            </a: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endParaRPr b="0" lang="en-US" sz="2000" spc="-1" strike="noStrike">
              <a:latin typeface="Arial"/>
            </a:endParaRPr>
          </a:p>
        </p:txBody>
      </p:sp>
      <p:sp>
        <p:nvSpPr>
          <p:cNvPr id="86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ACA21F2-0953-4515-BC74-887CFDC2F98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sldImg"/>
          </p:nvPr>
        </p:nvSpPr>
        <p:spPr>
          <a:xfrm>
            <a:off x="685800" y="1143000"/>
            <a:ext cx="5485320" cy="3085200"/>
          </a:xfrm>
          <a:prstGeom prst="rect">
            <a:avLst/>
          </a:prstGeom>
        </p:spPr>
      </p:sp>
      <p:sp>
        <p:nvSpPr>
          <p:cNvPr id="86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Sample variances are actually known to follow a different type of mathematical distribution known as a chi-squared distribution. Which is a more right-skewed distribution than a normal.</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86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8DA7741-3E54-4864-BDD2-B66FD492ED7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sldImg"/>
          </p:nvPr>
        </p:nvSpPr>
        <p:spPr>
          <a:xfrm>
            <a:off x="685800" y="1143000"/>
            <a:ext cx="5485320" cy="3085200"/>
          </a:xfrm>
          <a:prstGeom prst="rect">
            <a:avLst/>
          </a:prstGeom>
        </p:spPr>
      </p:sp>
      <p:sp>
        <p:nvSpPr>
          <p:cNvPr id="86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In the next concepts, you will see that the with large sample sizes the sampling distribution of certain statistics will never become normally distributed. So how do we know which statistics will follow normal distributions, and which will not?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So, you might be wondering already why is 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such a big deal? In our new age of computers, it probably isn't as big of a deal, but more on this coming up soon!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Instead of relying on CLT, we can use bootstrapping </a:t>
            </a:r>
            <a:endParaRPr b="0" lang="en-US" sz="2000" spc="-1" strike="noStrike">
              <a:latin typeface="Arial"/>
            </a:endParaRPr>
          </a:p>
        </p:txBody>
      </p:sp>
      <p:sp>
        <p:nvSpPr>
          <p:cNvPr id="87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4A309E-9A33-4273-9A0A-E7641F9A1EA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sldImg"/>
          </p:nvPr>
        </p:nvSpPr>
        <p:spPr>
          <a:xfrm>
            <a:off x="685800" y="1143000"/>
            <a:ext cx="5485320" cy="3085200"/>
          </a:xfrm>
          <a:prstGeom prst="rect">
            <a:avLst/>
          </a:prstGeom>
        </p:spPr>
      </p:sp>
      <p:sp>
        <p:nvSpPr>
          <p:cNvPr id="87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bootstrap - Explaining to laypeople why bootstrapping works - Cross Validated</a:t>
            </a:r>
            <a:endParaRPr b="0" lang="en-US" sz="2000" spc="-1" strike="noStrike">
              <a:latin typeface="Arial"/>
            </a:endParaRPr>
          </a:p>
          <a:p>
            <a:pPr marL="216000" indent="-215280">
              <a:lnSpc>
                <a:spcPct val="100000"/>
              </a:lnSpc>
              <a:tabLst>
                <a:tab algn="l" pos="0"/>
              </a:tabLst>
            </a:pPr>
            <a:r>
              <a:rPr b="0" lang="en-US" sz="2000" spc="-1" strike="noStrike">
                <a:latin typeface="Arial"/>
              </a:rPr>
              <a:t>https://stats.stackexchange.com/questions/26088/explaining-to-laypeople-why-bootstrapping-works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question asks, "if we are resampling from our sample, how is it that we are learning something about the population rather than only about the sample?" Resampling is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done to provide an estimate of the population distribution--we take our sample itself as a model of the population. Rather, resampling is done to provide an estimate of the </a:t>
            </a:r>
            <a:r>
              <a:rPr b="0" i="1" lang="en-US" sz="1200" spc="-1" strike="noStrike">
                <a:solidFill>
                  <a:srgbClr val="000000"/>
                </a:solidFill>
                <a:latin typeface="+mn-lt"/>
                <a:ea typeface="+mn-ea"/>
              </a:rPr>
              <a:t>sampling distribution</a:t>
            </a:r>
            <a:r>
              <a:rPr b="0" lang="en-US" sz="1200" spc="-1" strike="noStrike">
                <a:solidFill>
                  <a:srgbClr val="000000"/>
                </a:solidFill>
                <a:latin typeface="+mn-lt"/>
                <a:ea typeface="+mn-ea"/>
              </a:rPr>
              <a:t> of the sample statistic in question.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Using </a:t>
            </a:r>
            <a:r>
              <a:rPr b="1" lang="en-US" sz="1200" spc="-1" strike="noStrike">
                <a:solidFill>
                  <a:srgbClr val="000000"/>
                </a:solidFill>
                <a:latin typeface="+mn-lt"/>
                <a:ea typeface="+mn-ea"/>
              </a:rPr>
              <a:t>random.choice</a:t>
            </a:r>
            <a:r>
              <a:rPr b="0" lang="en-US" sz="1200" spc="-1" strike="noStrike">
                <a:solidFill>
                  <a:srgbClr val="000000"/>
                </a:solidFill>
                <a:latin typeface="+mn-lt"/>
                <a:ea typeface="+mn-ea"/>
              </a:rPr>
              <a:t> in python actually samples with replacement</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7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9FCC6F7-697A-4CFD-8A7D-7822AC29D4A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sldImg"/>
          </p:nvPr>
        </p:nvSpPr>
        <p:spPr>
          <a:xfrm>
            <a:off x="685800" y="1143000"/>
            <a:ext cx="5485320" cy="3085200"/>
          </a:xfrm>
          <a:prstGeom prst="rect">
            <a:avLst/>
          </a:prstGeom>
        </p:spPr>
      </p:sp>
      <p:sp>
        <p:nvSpPr>
          <p:cNvPr id="69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Analytics can very easily find interesting results as we simply examine the sample only </a:t>
            </a:r>
            <a:endParaRPr b="0" lang="en-US" sz="2000" spc="-1" strike="noStrike">
              <a:latin typeface="Arial"/>
            </a:endParaRPr>
          </a:p>
        </p:txBody>
      </p:sp>
      <p:sp>
        <p:nvSpPr>
          <p:cNvPr id="69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CF6C6D1-C9A9-4878-9737-122C485632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sldImg"/>
          </p:nvPr>
        </p:nvSpPr>
        <p:spPr>
          <a:xfrm>
            <a:off x="685800" y="1143000"/>
            <a:ext cx="5485320" cy="3085200"/>
          </a:xfrm>
          <a:prstGeom prst="rect">
            <a:avLst/>
          </a:prstGeom>
        </p:spPr>
      </p:sp>
      <p:sp>
        <p:nvSpPr>
          <p:cNvPr id="87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Thus not significant </a:t>
            </a:r>
            <a:endParaRPr b="0" lang="en-US" sz="2000" spc="-1" strike="noStrike">
              <a:latin typeface="Arial"/>
            </a:endParaRPr>
          </a:p>
        </p:txBody>
      </p:sp>
      <p:sp>
        <p:nvSpPr>
          <p:cNvPr id="87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DABDD43-250A-42E4-96EB-941515C7B6D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sldImg"/>
          </p:nvPr>
        </p:nvSpPr>
        <p:spPr>
          <a:xfrm>
            <a:off x="685800" y="1143000"/>
            <a:ext cx="5485320" cy="3085200"/>
          </a:xfrm>
          <a:prstGeom prst="rect">
            <a:avLst/>
          </a:prstGeom>
        </p:spPr>
      </p:sp>
      <p:sp>
        <p:nvSpPr>
          <p:cNvPr id="878"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87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02A6043-B008-457E-8BA5-66EF4B9BCF5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sldImg"/>
          </p:nvPr>
        </p:nvSpPr>
        <p:spPr>
          <a:xfrm>
            <a:off x="685800" y="1143000"/>
            <a:ext cx="5485320" cy="3085200"/>
          </a:xfrm>
          <a:prstGeom prst="rect">
            <a:avLst/>
          </a:prstGeom>
        </p:spPr>
      </p:sp>
      <p:sp>
        <p:nvSpPr>
          <p:cNvPr id="88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bootstrap - Explaining to laypeople why bootstrapping works - Cross Validated</a:t>
            </a:r>
            <a:endParaRPr b="0" lang="en-US" sz="2000" spc="-1" strike="noStrike">
              <a:latin typeface="Arial"/>
            </a:endParaRPr>
          </a:p>
          <a:p>
            <a:pPr marL="216000" indent="-215280">
              <a:lnSpc>
                <a:spcPct val="100000"/>
              </a:lnSpc>
              <a:tabLst>
                <a:tab algn="l" pos="0"/>
              </a:tabLst>
            </a:pPr>
            <a:r>
              <a:rPr b="0" lang="en-US" sz="2000" spc="-1" strike="noStrike">
                <a:latin typeface="Arial"/>
              </a:rPr>
              <a:t>https://stats.stackexchange.com/questions/26088/explaining-to-laypeople-why-bootstrapping-works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question asks, "if we are resampling from our sample, how is it that we are learning something about the population rather than only about the sample?" Resampling is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done to provide an estimate of the population distribution--we take our sample itself as a model of the population. Rather, resampling is done to provide an estimate of the </a:t>
            </a:r>
            <a:r>
              <a:rPr b="0" i="1" lang="en-US" sz="1200" spc="-1" strike="noStrike">
                <a:solidFill>
                  <a:srgbClr val="000000"/>
                </a:solidFill>
                <a:latin typeface="+mn-lt"/>
                <a:ea typeface="+mn-ea"/>
              </a:rPr>
              <a:t>sampling distribution</a:t>
            </a:r>
            <a:r>
              <a:rPr b="0" lang="en-US" sz="1200" spc="-1" strike="noStrike">
                <a:solidFill>
                  <a:srgbClr val="000000"/>
                </a:solidFill>
                <a:latin typeface="+mn-lt"/>
                <a:ea typeface="+mn-ea"/>
              </a:rPr>
              <a:t> of the sample statistic in question.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Using </a:t>
            </a:r>
            <a:r>
              <a:rPr b="1" lang="en-US" sz="1200" spc="-1" strike="noStrike">
                <a:solidFill>
                  <a:srgbClr val="000000"/>
                </a:solidFill>
                <a:latin typeface="+mn-lt"/>
                <a:ea typeface="+mn-ea"/>
              </a:rPr>
              <a:t>random.choice</a:t>
            </a:r>
            <a:r>
              <a:rPr b="0" lang="en-US" sz="1200" spc="-1" strike="noStrike">
                <a:solidFill>
                  <a:srgbClr val="000000"/>
                </a:solidFill>
                <a:latin typeface="+mn-lt"/>
                <a:ea typeface="+mn-ea"/>
              </a:rPr>
              <a:t> in python actually samples with replacement</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8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E136BC5-FF47-4A5C-84FC-33881766C33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sldImg"/>
          </p:nvPr>
        </p:nvSpPr>
        <p:spPr>
          <a:xfrm>
            <a:off x="685800" y="1143000"/>
            <a:ext cx="5485320" cy="3085200"/>
          </a:xfrm>
          <a:prstGeom prst="rect">
            <a:avLst/>
          </a:prstGeom>
        </p:spPr>
      </p:sp>
      <p:sp>
        <p:nvSpPr>
          <p:cNvPr id="88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Tests for testing assumptions </a:t>
            </a:r>
            <a:endParaRPr b="0" lang="en-US" sz="2000" spc="-1" strike="noStrike">
              <a:latin typeface="Arial"/>
            </a:endParaRPr>
          </a:p>
          <a:p>
            <a:pPr marL="216000" indent="-215280">
              <a:lnSpc>
                <a:spcPct val="100000"/>
              </a:lnSpc>
              <a:tabLst>
                <a:tab algn="l" pos="0"/>
              </a:tabLst>
            </a:pPr>
            <a:r>
              <a:rPr b="0" lang="en-US" sz="2000" spc="-1" strike="noStrike">
                <a:latin typeface="Arial"/>
              </a:rPr>
              <a:t>Plots </a:t>
            </a:r>
            <a:endParaRPr b="0" lang="en-US" sz="2000" spc="-1" strike="noStrike">
              <a:latin typeface="Arial"/>
            </a:endParaRPr>
          </a:p>
          <a:p>
            <a:pPr marL="216000" indent="-215280">
              <a:lnSpc>
                <a:spcPct val="100000"/>
              </a:lnSpc>
              <a:tabLst>
                <a:tab algn="l" pos="0"/>
              </a:tabLst>
            </a:pPr>
            <a:r>
              <a:rPr b="0" lang="en-US" sz="2000" spc="-1" strike="noStrike">
                <a:latin typeface="Arial"/>
              </a:rPr>
              <a:t>Contradicting tests</a:t>
            </a:r>
            <a:endParaRPr b="0" lang="en-US" sz="2000" spc="-1" strike="noStrike">
              <a:latin typeface="Arial"/>
            </a:endParaRPr>
          </a:p>
        </p:txBody>
      </p:sp>
      <p:sp>
        <p:nvSpPr>
          <p:cNvPr id="88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F9ADE5E-5BA2-479B-9221-014282BBE70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sldImg"/>
          </p:nvPr>
        </p:nvSpPr>
        <p:spPr>
          <a:xfrm>
            <a:off x="685800" y="1143000"/>
            <a:ext cx="5485320" cy="3085200"/>
          </a:xfrm>
          <a:prstGeom prst="rect">
            <a:avLst/>
          </a:prstGeom>
        </p:spPr>
      </p:sp>
      <p:sp>
        <p:nvSpPr>
          <p:cNvPr id="69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Medical oncology doctors </a:t>
            </a:r>
            <a:endParaRPr b="0" lang="en-US" sz="2000" spc="-1" strike="noStrike">
              <a:latin typeface="Arial"/>
            </a:endParaRPr>
          </a:p>
          <a:p>
            <a:pPr marL="216000" indent="-215280">
              <a:lnSpc>
                <a:spcPct val="100000"/>
              </a:lnSpc>
              <a:tabLst>
                <a:tab algn="l" pos="0"/>
              </a:tabLst>
            </a:pPr>
            <a:r>
              <a:rPr b="0" lang="en-US" sz="2000" spc="-1" strike="noStrike">
                <a:latin typeface="Arial"/>
              </a:rPr>
              <a:t>Search for a significant p value </a:t>
            </a:r>
            <a:endParaRPr b="0" lang="en-US" sz="2000" spc="-1" strike="noStrike">
              <a:latin typeface="Arial"/>
            </a:endParaRPr>
          </a:p>
        </p:txBody>
      </p:sp>
      <p:sp>
        <p:nvSpPr>
          <p:cNvPr id="69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178D4B6-CFF7-4F84-B914-4F69F7248BB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sldImg"/>
          </p:nvPr>
        </p:nvSpPr>
        <p:spPr>
          <a:xfrm>
            <a:off x="685800" y="1143000"/>
            <a:ext cx="5485320" cy="3085200"/>
          </a:xfrm>
          <a:prstGeom prst="rect">
            <a:avLst/>
          </a:prstGeom>
        </p:spPr>
      </p:sp>
      <p:sp>
        <p:nvSpPr>
          <p:cNvPr id="887"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88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6EFCFB4-321C-4E6C-A3A8-E4AC3306C49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sldImg"/>
          </p:nvPr>
        </p:nvSpPr>
        <p:spPr>
          <a:xfrm>
            <a:off x="685800" y="1143000"/>
            <a:ext cx="5485320" cy="3085200"/>
          </a:xfrm>
          <a:prstGeom prst="rect">
            <a:avLst/>
          </a:prstGeom>
        </p:spPr>
      </p:sp>
      <p:sp>
        <p:nvSpPr>
          <p:cNvPr id="89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Same but covers 99% of the means </a:t>
            </a:r>
            <a:endParaRPr b="0" lang="en-US" sz="2000" spc="-1" strike="noStrike">
              <a:latin typeface="Arial"/>
            </a:endParaRPr>
          </a:p>
        </p:txBody>
      </p:sp>
      <p:sp>
        <p:nvSpPr>
          <p:cNvPr id="89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FCC4E2F-93D4-4F36-BA61-234C4106391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sldImg"/>
          </p:nvPr>
        </p:nvSpPr>
        <p:spPr>
          <a:xfrm>
            <a:off x="685800" y="1143000"/>
            <a:ext cx="5485320" cy="3085200"/>
          </a:xfrm>
          <a:prstGeom prst="rect">
            <a:avLst/>
          </a:prstGeom>
        </p:spPr>
      </p:sp>
      <p:sp>
        <p:nvSpPr>
          <p:cNvPr id="893"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89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C83DA17-CC92-41DB-8BB3-70B3F90570D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PlaceHolder 1"/>
          <p:cNvSpPr>
            <a:spLocks noGrp="1"/>
          </p:cNvSpPr>
          <p:nvPr>
            <p:ph type="sldImg"/>
          </p:nvPr>
        </p:nvSpPr>
        <p:spPr>
          <a:xfrm>
            <a:off x="685800" y="1143000"/>
            <a:ext cx="5485320" cy="3085200"/>
          </a:xfrm>
          <a:prstGeom prst="rect">
            <a:avLst/>
          </a:prstGeom>
        </p:spPr>
      </p:sp>
      <p:sp>
        <p:nvSpPr>
          <p:cNvPr id="896"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89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A8E036D-A944-424E-882E-096757A020B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sldImg"/>
          </p:nvPr>
        </p:nvSpPr>
        <p:spPr>
          <a:xfrm>
            <a:off x="685800" y="1143000"/>
            <a:ext cx="5485320" cy="3085200"/>
          </a:xfrm>
          <a:prstGeom prst="rect">
            <a:avLst/>
          </a:prstGeom>
        </p:spPr>
      </p:sp>
      <p:sp>
        <p:nvSpPr>
          <p:cNvPr id="89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bootstrapped · PyPI</a:t>
            </a:r>
            <a:endParaRPr b="0" lang="en-US" sz="2000" spc="-1" strike="noStrike">
              <a:latin typeface="Arial"/>
            </a:endParaRPr>
          </a:p>
          <a:p>
            <a:pPr marL="216000" indent="-215280">
              <a:lnSpc>
                <a:spcPct val="100000"/>
              </a:lnSpc>
              <a:tabLst>
                <a:tab algn="l" pos="0"/>
              </a:tabLst>
            </a:pPr>
            <a:r>
              <a:rPr b="0" lang="en-US" sz="2000" spc="-1" strike="noStrike">
                <a:latin typeface="Arial"/>
              </a:rPr>
              <a:t>https://pypi.org/project/bootstrapped/ </a:t>
            </a:r>
            <a:endParaRPr b="0" lang="en-US" sz="2000" spc="-1" strike="noStrike">
              <a:latin typeface="Arial"/>
            </a:endParaRPr>
          </a:p>
        </p:txBody>
      </p:sp>
      <p:sp>
        <p:nvSpPr>
          <p:cNvPr id="90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35580BC-B7E8-4DDD-9540-906AF9A2767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sldImg"/>
          </p:nvPr>
        </p:nvSpPr>
        <p:spPr>
          <a:xfrm>
            <a:off x="685800" y="1143000"/>
            <a:ext cx="5485320" cy="3085200"/>
          </a:xfrm>
          <a:prstGeom prst="rect">
            <a:avLst/>
          </a:prstGeom>
        </p:spPr>
      </p:sp>
      <p:sp>
        <p:nvSpPr>
          <p:cNvPr id="90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Sampling Distribution of the Sample Proportion, p-hat » Biostatistics » College of Public Health and Health Professions » University of Florida</a:t>
            </a:r>
            <a:endParaRPr b="0" lang="en-US" sz="2000" spc="-1" strike="noStrike">
              <a:latin typeface="Arial"/>
            </a:endParaRPr>
          </a:p>
          <a:p>
            <a:pPr marL="216000" indent="-215280">
              <a:lnSpc>
                <a:spcPct val="100000"/>
              </a:lnSpc>
              <a:tabLst>
                <a:tab algn="l" pos="0"/>
              </a:tabLst>
            </a:pPr>
            <a:r>
              <a:rPr b="0" lang="en-US" sz="2000" spc="-1" strike="noStrike">
                <a:latin typeface="Arial"/>
              </a:rPr>
              <a:t>https://bolt.mph.ufl.edu/6050-6052/module-9/sampling-distribution-of-p-hat/ </a:t>
            </a:r>
            <a:endParaRPr b="0" lang="en-US" sz="2000" spc="-1" strike="noStrike">
              <a:latin typeface="Arial"/>
            </a:endParaRPr>
          </a:p>
        </p:txBody>
      </p:sp>
      <p:sp>
        <p:nvSpPr>
          <p:cNvPr id="90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9F70B28-E842-45AA-B021-9AD0923C656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sldImg"/>
          </p:nvPr>
        </p:nvSpPr>
        <p:spPr>
          <a:xfrm>
            <a:off x="685800" y="1143000"/>
            <a:ext cx="5485320" cy="3085200"/>
          </a:xfrm>
          <a:prstGeom prst="rect">
            <a:avLst/>
          </a:prstGeom>
        </p:spPr>
      </p:sp>
      <p:sp>
        <p:nvSpPr>
          <p:cNvPr id="90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Jan Vanhove :: Some illustrations of bootstrapping</a:t>
            </a:r>
            <a:endParaRPr b="0" lang="en-US" sz="2000" spc="-1" strike="noStrike">
              <a:latin typeface="Arial"/>
            </a:endParaRPr>
          </a:p>
          <a:p>
            <a:pPr marL="216000" indent="-215280">
              <a:lnSpc>
                <a:spcPct val="100000"/>
              </a:lnSpc>
              <a:tabLst>
                <a:tab algn="l" pos="0"/>
              </a:tabLst>
            </a:pPr>
            <a:r>
              <a:rPr b="0" lang="en-US" sz="2000" spc="-1" strike="noStrike">
                <a:latin typeface="Arial"/>
              </a:rPr>
              <a:t>https://janhove.github.io/teaching/2016/12/20/bootstrapping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90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ED887C8-B408-4E54-8F81-E240609FDC0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sldImg"/>
          </p:nvPr>
        </p:nvSpPr>
        <p:spPr>
          <a:xfrm>
            <a:off x="685800" y="1143000"/>
            <a:ext cx="5485320" cy="3085200"/>
          </a:xfrm>
          <a:prstGeom prst="rect">
            <a:avLst/>
          </a:prstGeom>
        </p:spPr>
      </p:sp>
      <p:sp>
        <p:nvSpPr>
          <p:cNvPr id="90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it-IT" sz="2000" spc="-1" strike="noStrike">
                <a:latin typeface="Arial"/>
              </a:rPr>
              <a:t>Parametric or non-parametric bootstrap</a:t>
            </a:r>
            <a:endParaRPr b="0" lang="en-US" sz="2000" spc="-1" strike="noStrike">
              <a:latin typeface="Arial"/>
            </a:endParaRPr>
          </a:p>
          <a:p>
            <a:pPr marL="216000" indent="-215280">
              <a:lnSpc>
                <a:spcPct val="100000"/>
              </a:lnSpc>
              <a:tabLst>
                <a:tab algn="l" pos="0"/>
              </a:tabLst>
            </a:pPr>
            <a:r>
              <a:rPr b="0" lang="it-IT" sz="2000" spc="-1" strike="noStrike">
                <a:latin typeface="Arial"/>
              </a:rPr>
              <a:t>https://influentialpoints.com/Training/nonparametric-or-parametric_bootstrap.htm</a:t>
            </a:r>
            <a:endParaRPr b="0" lang="en-US" sz="2000" spc="-1" strike="noStrike">
              <a:latin typeface="Arial"/>
            </a:endParaRPr>
          </a:p>
        </p:txBody>
      </p:sp>
      <p:sp>
        <p:nvSpPr>
          <p:cNvPr id="90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0ABC8D1-DA9F-418A-BA4D-7258252BAA7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sldImg"/>
          </p:nvPr>
        </p:nvSpPr>
        <p:spPr>
          <a:xfrm>
            <a:off x="685800" y="1143000"/>
            <a:ext cx="5485320" cy="3085200"/>
          </a:xfrm>
          <a:prstGeom prst="rect">
            <a:avLst/>
          </a:prstGeom>
        </p:spPr>
      </p:sp>
      <p:sp>
        <p:nvSpPr>
          <p:cNvPr id="70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Prof tom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estimate is not the important thing </a:t>
            </a:r>
            <a:endParaRPr b="0" lang="en-US" sz="2000" spc="-1" strike="noStrike">
              <a:latin typeface="Arial"/>
            </a:endParaRPr>
          </a:p>
          <a:p>
            <a:pPr marL="216000" indent="-215280">
              <a:lnSpc>
                <a:spcPct val="100000"/>
              </a:lnSpc>
              <a:tabLst>
                <a:tab algn="l" pos="0"/>
              </a:tabLst>
            </a:pPr>
            <a:r>
              <a:rPr b="0" lang="en-US" sz="2000" spc="-1" strike="noStrike">
                <a:latin typeface="Arial"/>
              </a:rPr>
              <a:t>How confident are u with the estimate </a:t>
            </a:r>
            <a:endParaRPr b="0" lang="en-US" sz="2000" spc="-1" strike="noStrike">
              <a:latin typeface="Arial"/>
            </a:endParaRPr>
          </a:p>
        </p:txBody>
      </p:sp>
      <p:sp>
        <p:nvSpPr>
          <p:cNvPr id="70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A95C25-EA41-4CCA-9048-E584954B217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sldImg"/>
          </p:nvPr>
        </p:nvSpPr>
        <p:spPr>
          <a:xfrm>
            <a:off x="685800" y="1143000"/>
            <a:ext cx="5485320" cy="3085200"/>
          </a:xfrm>
          <a:prstGeom prst="rect">
            <a:avLst/>
          </a:prstGeom>
        </p:spPr>
      </p:sp>
      <p:sp>
        <p:nvSpPr>
          <p:cNvPr id="70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Making decisions based on facts (</a:t>
            </a:r>
            <a:r>
              <a:rPr b="1" i="1" lang="en-US" sz="1200" spc="-1" strike="noStrike">
                <a:solidFill>
                  <a:srgbClr val="000000"/>
                </a:solidFill>
                <a:latin typeface="+mn-lt"/>
                <a:ea typeface="+mn-ea"/>
              </a:rPr>
              <a:t>parameters</a:t>
            </a:r>
            <a:r>
              <a:rPr b="0" lang="en-US" sz="1200" spc="-1" strike="noStrike">
                <a:solidFill>
                  <a:srgbClr val="000000"/>
                </a:solidFill>
                <a:latin typeface="+mn-lt"/>
                <a:ea typeface="+mn-ea"/>
              </a:rPr>
              <a:t>) is hard enough as it is, but -curses!- sometimes we don’t even have the facts we need. Instead, what we know (our </a:t>
            </a:r>
            <a:r>
              <a:rPr b="1" i="1" lang="en-US" sz="1200" spc="-1" strike="noStrike" u="sng">
                <a:solidFill>
                  <a:srgbClr val="000000"/>
                </a:solidFill>
                <a:uFillTx/>
                <a:latin typeface="+mn-lt"/>
                <a:ea typeface="+mn-ea"/>
                <a:hlinkClick r:id="rId1"/>
              </a:rPr>
              <a:t>sample</a:t>
            </a:r>
            <a:r>
              <a:rPr b="0" lang="en-US" sz="1200" spc="-1" strike="noStrike">
                <a:solidFill>
                  <a:srgbClr val="000000"/>
                </a:solidFill>
                <a:latin typeface="+mn-lt"/>
                <a:ea typeface="+mn-ea"/>
              </a:rPr>
              <a:t>) is different from what we wish we knew (our </a:t>
            </a:r>
            <a:r>
              <a:rPr b="1" i="1" lang="en-US" sz="1200" spc="-1" strike="noStrike" u="sng">
                <a:solidFill>
                  <a:srgbClr val="000000"/>
                </a:solidFill>
                <a:uFillTx/>
                <a:latin typeface="+mn-lt"/>
                <a:ea typeface="+mn-ea"/>
                <a:hlinkClick r:id="rId2"/>
              </a:rPr>
              <a:t>population</a:t>
            </a:r>
            <a:r>
              <a:rPr b="0" lang="en-US" sz="1200" spc="-1" strike="noStrike">
                <a:solidFill>
                  <a:srgbClr val="000000"/>
                </a:solidFill>
                <a:latin typeface="+mn-lt"/>
                <a:ea typeface="+mn-ea"/>
              </a:rPr>
              <a:t>). That’s what it means to have </a:t>
            </a:r>
            <a:r>
              <a:rPr b="1" i="1" lang="en-US" sz="1200" spc="-1" strike="noStrike" u="sng">
                <a:solidFill>
                  <a:srgbClr val="000000"/>
                </a:solidFill>
                <a:uFillTx/>
                <a:latin typeface="+mn-lt"/>
                <a:ea typeface="+mn-ea"/>
                <a:hlinkClick r:id="rId3"/>
              </a:rPr>
              <a:t>uncertainty</a:t>
            </a:r>
            <a:r>
              <a:rPr b="0" lang="en-US" sz="1200" spc="-1" strike="noStrike">
                <a:solidFill>
                  <a:srgbClr val="000000"/>
                </a:solidFill>
                <a:latin typeface="+mn-lt"/>
                <a:ea typeface="+mn-ea"/>
              </a:rPr>
              <a:t>.</a:t>
            </a:r>
            <a:endParaRPr b="0" lang="en-US" sz="1200" spc="-1" strike="noStrike">
              <a:latin typeface="Arial"/>
            </a:endParaRPr>
          </a:p>
        </p:txBody>
      </p:sp>
      <p:sp>
        <p:nvSpPr>
          <p:cNvPr id="70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D59722B-E7EE-48D3-B561-C09FD1F3197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sldImg"/>
          </p:nvPr>
        </p:nvSpPr>
        <p:spPr>
          <a:xfrm>
            <a:off x="685800" y="1143000"/>
            <a:ext cx="5485320" cy="3085200"/>
          </a:xfrm>
          <a:prstGeom prst="rect">
            <a:avLst/>
          </a:prstGeom>
        </p:spPr>
      </p:sp>
      <p:sp>
        <p:nvSpPr>
          <p:cNvPr id="70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Supposing it’s an alien not anything else</a:t>
            </a:r>
            <a:endParaRPr b="0" lang="en-US" sz="2000" spc="-1" strike="noStrike">
              <a:latin typeface="Arial"/>
            </a:endParaRPr>
          </a:p>
          <a:p>
            <a:pPr marL="216000" indent="-215280">
              <a:lnSpc>
                <a:spcPct val="100000"/>
              </a:lnSpc>
              <a:tabLst>
                <a:tab algn="l" pos="0"/>
              </a:tabLst>
            </a:pPr>
            <a:r>
              <a:rPr b="0" lang="en-US" sz="2000" spc="-1" strike="noStrike">
                <a:latin typeface="Arial"/>
              </a:rPr>
              <a:t>Found an alien</a:t>
            </a:r>
            <a:endParaRPr b="0" lang="en-US" sz="2000" spc="-1" strike="noStrike">
              <a:latin typeface="Arial"/>
            </a:endParaRPr>
          </a:p>
        </p:txBody>
      </p:sp>
      <p:sp>
        <p:nvSpPr>
          <p:cNvPr id="70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B85128-DA7E-47A2-A3BA-59B2A4D7D92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sldImg"/>
          </p:nvPr>
        </p:nvSpPr>
        <p:spPr>
          <a:xfrm>
            <a:off x="685800" y="1143000"/>
            <a:ext cx="5485320" cy="3085200"/>
          </a:xfrm>
          <a:prstGeom prst="rect">
            <a:avLst/>
          </a:prstGeom>
        </p:spPr>
      </p:sp>
      <p:sp>
        <p:nvSpPr>
          <p:cNvPr id="709"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71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3D7B0E5-A252-45EA-86D4-75255E3DD1B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Img"/>
          </p:nvPr>
        </p:nvSpPr>
        <p:spPr>
          <a:xfrm>
            <a:off x="685800" y="1143000"/>
            <a:ext cx="5485320" cy="3085200"/>
          </a:xfrm>
          <a:prstGeom prst="rect">
            <a:avLst/>
          </a:prstGeom>
        </p:spPr>
      </p:sp>
      <p:sp>
        <p:nvSpPr>
          <p:cNvPr id="71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Tragedy for learning nothing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We were not here to learn. We were here to take actions.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We have taken a sensible action based on data. We choose the wisely selected default action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71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3C12CCC-92BB-468A-9D3F-F786FCD7836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sldImg"/>
          </p:nvPr>
        </p:nvSpPr>
        <p:spPr>
          <a:xfrm>
            <a:off x="685800" y="1143000"/>
            <a:ext cx="5485320" cy="3085200"/>
          </a:xfrm>
          <a:prstGeom prst="rect">
            <a:avLst/>
          </a:prstGeom>
        </p:spPr>
      </p:sp>
      <p:sp>
        <p:nvSpPr>
          <p:cNvPr id="71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Why do the stats from the beginning ?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We could have laid down and choose the dafault button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Because u have actually worked hard, in a fairly manner, attempting to change ur mind if u get enough data.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Thus when u choose the default action now, u choose it wenta dameerak merta7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Ma3 enak 3aref en mmken yekoon kararak ghalat (uncertainty) bs this is the best u can do </a:t>
            </a:r>
            <a:endParaRPr b="0" lang="en-US" sz="2000" spc="-1" strike="noStrike">
              <a:latin typeface="Arial"/>
            </a:endParaRPr>
          </a:p>
          <a:p>
            <a:pPr marL="216000" indent="-215280">
              <a:lnSpc>
                <a:spcPct val="100000"/>
              </a:lnSpc>
              <a:tabLst>
                <a:tab algn="l" pos="0"/>
              </a:tabLst>
            </a:pPr>
            <a:r>
              <a:rPr b="0" lang="en-US" sz="2000" spc="-1" strike="noStrike">
                <a:latin typeface="Arial"/>
              </a:rPr>
              <a:t>And that’s why it is always good to increase sample size </a:t>
            </a:r>
            <a:endParaRPr b="0" lang="en-US" sz="2000" spc="-1" strike="noStrike">
              <a:latin typeface="Arial"/>
            </a:endParaRPr>
          </a:p>
          <a:p>
            <a:pPr marL="216000" indent="-215280">
              <a:lnSpc>
                <a:spcPct val="100000"/>
              </a:lnSpc>
              <a:tabLst>
                <a:tab algn="l" pos="0"/>
              </a:tabLst>
            </a:pPr>
            <a:r>
              <a:rPr b="0" lang="en-US" sz="2000" spc="-1" strike="noStrike">
                <a:latin typeface="Arial"/>
              </a:rPr>
              <a:t>To recude type 1 and type 2 errors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71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9C6AB3-0894-46A8-AB9A-3F04BA7A63A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685800" y="1143000"/>
            <a:ext cx="5485320" cy="3085200"/>
          </a:xfrm>
          <a:prstGeom prst="rect">
            <a:avLst/>
          </a:prstGeom>
        </p:spPr>
      </p:sp>
      <p:sp>
        <p:nvSpPr>
          <p:cNvPr id="718"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71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E43F23B-2AA8-445A-9BC8-0FF48046C8A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sldImg"/>
          </p:nvPr>
        </p:nvSpPr>
        <p:spPr>
          <a:xfrm>
            <a:off x="685800" y="1143000"/>
            <a:ext cx="5485320" cy="3085200"/>
          </a:xfrm>
          <a:prstGeom prst="rect">
            <a:avLst/>
          </a:prstGeom>
        </p:spPr>
      </p:sp>
      <p:sp>
        <p:nvSpPr>
          <p:cNvPr id="72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Is the yelling enough to change ur mind?</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lower the p value </a:t>
            </a:r>
            <a:endParaRPr b="0" lang="en-US" sz="2000" spc="-1" strike="noStrike">
              <a:latin typeface="Arial"/>
            </a:endParaRPr>
          </a:p>
          <a:p>
            <a:pPr marL="216000" indent="-215280">
              <a:lnSpc>
                <a:spcPct val="100000"/>
              </a:lnSpc>
              <a:tabLst>
                <a:tab algn="l" pos="0"/>
              </a:tabLst>
            </a:pPr>
            <a:r>
              <a:rPr b="0" lang="en-US" sz="2000" spc="-1" strike="noStrike">
                <a:latin typeface="Arial"/>
              </a:rPr>
              <a:t>The more yelling at me </a:t>
            </a:r>
            <a:endParaRPr b="0" lang="en-US" sz="2000" spc="-1" strike="noStrike">
              <a:latin typeface="Arial"/>
            </a:endParaRPr>
          </a:p>
          <a:p>
            <a:pPr marL="216000" indent="-215280">
              <a:lnSpc>
                <a:spcPct val="100000"/>
              </a:lnSpc>
              <a:tabLst>
                <a:tab algn="l" pos="0"/>
              </a:tabLst>
            </a:pPr>
            <a:r>
              <a:rPr b="0" lang="en-US" sz="2000" spc="-1" strike="noStrike">
                <a:latin typeface="Arial"/>
              </a:rPr>
              <a:t>Leave the default action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How to measure yelling?</a:t>
            </a:r>
            <a:endParaRPr b="0" lang="en-US" sz="2000" spc="-1" strike="noStrike">
              <a:latin typeface="Arial"/>
            </a:endParaRPr>
          </a:p>
          <a:p>
            <a:pPr marL="216000" indent="-215280">
              <a:lnSpc>
                <a:spcPct val="100000"/>
              </a:lnSpc>
              <a:tabLst>
                <a:tab algn="l" pos="0"/>
              </a:tabLst>
            </a:pPr>
            <a:r>
              <a:rPr b="0" lang="en-US" sz="2000" spc="-1" strike="noStrike">
                <a:latin typeface="Arial"/>
              </a:rPr>
              <a:t>Compare to a preset significance level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This level determines how much risk u tolerate to take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If u set it to zero </a:t>
            </a:r>
            <a:endParaRPr b="0" lang="en-US" sz="2000" spc="-1" strike="noStrike">
              <a:latin typeface="Arial"/>
            </a:endParaRPr>
          </a:p>
          <a:p>
            <a:pPr marL="216000" indent="-215280">
              <a:lnSpc>
                <a:spcPct val="100000"/>
              </a:lnSpc>
              <a:tabLst>
                <a:tab algn="l" pos="0"/>
              </a:tabLst>
            </a:pPr>
            <a:r>
              <a:rPr b="0" lang="en-US" sz="2000" spc="-1" strike="noStrike">
                <a:latin typeface="Arial"/>
              </a:rPr>
              <a:t>U refuse to leave the default action </a:t>
            </a:r>
            <a:endParaRPr b="0" lang="en-US" sz="2000" spc="-1" strike="noStrike">
              <a:latin typeface="Arial"/>
            </a:endParaRPr>
          </a:p>
          <a:p>
            <a:pPr marL="216000" indent="-215280">
              <a:lnSpc>
                <a:spcPct val="100000"/>
              </a:lnSpc>
              <a:tabLst>
                <a:tab algn="l" pos="0"/>
              </a:tabLst>
            </a:pPr>
            <a:r>
              <a:rPr b="0" lang="en-US" sz="2000" spc="-1" strike="noStrike">
                <a:latin typeface="Arial"/>
              </a:rPr>
              <a:t>Don’t do statistics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definition of a p-value is </a:t>
            </a:r>
            <a:r>
              <a:rPr b="1" lang="en-US" sz="1200" spc="-1" strike="noStrike">
                <a:solidFill>
                  <a:srgbClr val="000000"/>
                </a:solidFill>
                <a:latin typeface="+mn-lt"/>
                <a:ea typeface="+mn-ea"/>
              </a:rPr>
              <a:t>the probability of observing your statistic (or one more extreme in favor of the alternative) if the null hypothesis is true</a:t>
            </a:r>
            <a:r>
              <a:rPr b="0" lang="en-US" sz="1200" spc="-1" strike="noStrike">
                <a:solidFill>
                  <a:srgbClr val="000000"/>
                </a:solidFill>
                <a:latin typeface="+mn-lt"/>
                <a:ea typeface="+mn-ea"/>
              </a:rPr>
              <a:t>.</a:t>
            </a:r>
            <a:endParaRPr b="0" lang="en-US" sz="1200" spc="-1" strike="noStrike">
              <a:latin typeface="Arial"/>
            </a:endParaRPr>
          </a:p>
        </p:txBody>
      </p:sp>
      <p:sp>
        <p:nvSpPr>
          <p:cNvPr id="72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5E2759B-14F1-47FB-9CB1-2D6BBC18D5C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sldImg"/>
          </p:nvPr>
        </p:nvSpPr>
        <p:spPr>
          <a:xfrm>
            <a:off x="685800" y="1143000"/>
            <a:ext cx="5485320" cy="3085200"/>
          </a:xfrm>
          <a:prstGeom prst="rect">
            <a:avLst/>
          </a:prstGeom>
        </p:spPr>
      </p:sp>
      <p:sp>
        <p:nvSpPr>
          <p:cNvPr id="724"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72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040C291-86BB-4737-9BCA-72CB3E5ED6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sldImg"/>
          </p:nvPr>
        </p:nvSpPr>
        <p:spPr>
          <a:xfrm>
            <a:off x="685800" y="1143000"/>
            <a:ext cx="5485320" cy="3085200"/>
          </a:xfrm>
          <a:prstGeom prst="rect">
            <a:avLst/>
          </a:prstGeom>
        </p:spPr>
      </p:sp>
      <p:sp>
        <p:nvSpPr>
          <p:cNvPr id="72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3 hours were not enough</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What about 30 sec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Easy to stick to default action, but results would be misleading </a:t>
            </a:r>
            <a:endParaRPr b="0" lang="en-US" sz="2000" spc="-1" strike="noStrike">
              <a:latin typeface="Arial"/>
            </a:endParaRPr>
          </a:p>
          <a:p>
            <a:pPr marL="216000" indent="-215280">
              <a:lnSpc>
                <a:spcPct val="100000"/>
              </a:lnSpc>
              <a:tabLst>
                <a:tab algn="l" pos="0"/>
              </a:tabLst>
            </a:pPr>
            <a:r>
              <a:rPr b="0" lang="en-US" sz="2000" spc="-1" strike="noStrike">
                <a:latin typeface="Arial"/>
              </a:rPr>
              <a:t>U didn’t do ur hw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more u have the more opportunity u have given urself to change ur mind if that’s the right thing to do </a:t>
            </a:r>
            <a:endParaRPr b="0" lang="en-US" sz="2000" spc="-1" strike="noStrike">
              <a:latin typeface="Arial"/>
            </a:endParaRPr>
          </a:p>
        </p:txBody>
      </p:sp>
      <p:sp>
        <p:nvSpPr>
          <p:cNvPr id="72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D16A97E-5589-42C2-A2B0-93D04EFCB27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685800" y="1143000"/>
            <a:ext cx="5485320" cy="3085200"/>
          </a:xfrm>
          <a:prstGeom prst="rect">
            <a:avLst/>
          </a:prstGeom>
        </p:spPr>
      </p:sp>
      <p:sp>
        <p:nvSpPr>
          <p:cNvPr id="73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Why not spend 1000000 hours</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Balance between money and effort and time and benefit </a:t>
            </a:r>
            <a:endParaRPr b="0" lang="en-US" sz="2000" spc="-1" strike="noStrike">
              <a:latin typeface="Arial"/>
            </a:endParaRPr>
          </a:p>
        </p:txBody>
      </p:sp>
      <p:sp>
        <p:nvSpPr>
          <p:cNvPr id="73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E215A61-4050-4387-BF17-A1C78B6CA6F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sldImg"/>
          </p:nvPr>
        </p:nvSpPr>
        <p:spPr>
          <a:xfrm>
            <a:off x="685800" y="1143000"/>
            <a:ext cx="5485320" cy="3085200"/>
          </a:xfrm>
          <a:prstGeom prst="rect">
            <a:avLst/>
          </a:prstGeom>
        </p:spPr>
      </p:sp>
      <p:sp>
        <p:nvSpPr>
          <p:cNvPr id="67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Most important question in statistics? </a:t>
            </a:r>
            <a:endParaRPr b="0" lang="en-US" sz="2000" spc="-1" strike="noStrike">
              <a:latin typeface="Arial"/>
            </a:endParaRPr>
          </a:p>
        </p:txBody>
      </p:sp>
      <p:sp>
        <p:nvSpPr>
          <p:cNvPr id="67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B2CE015-5A13-46EB-AF7D-4A5ACA3DF3D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sldImg"/>
          </p:nvPr>
        </p:nvSpPr>
        <p:spPr>
          <a:xfrm>
            <a:off x="685800" y="1143000"/>
            <a:ext cx="5485320" cy="3085200"/>
          </a:xfrm>
          <a:prstGeom prst="rect">
            <a:avLst/>
          </a:prstGeom>
        </p:spPr>
      </p:sp>
      <p:sp>
        <p:nvSpPr>
          <p:cNvPr id="733"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73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BE0ABF1-B0F6-4F5D-8930-6F55F55D41C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685800" y="1143000"/>
            <a:ext cx="5485320" cy="3085200"/>
          </a:xfrm>
          <a:prstGeom prst="rect">
            <a:avLst/>
          </a:prstGeom>
        </p:spPr>
      </p:sp>
      <p:sp>
        <p:nvSpPr>
          <p:cNvPr id="736"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73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00005D9-EA4F-4926-AC9F-3C8CE09BFD5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685800" y="1143000"/>
            <a:ext cx="5485320" cy="3085200"/>
          </a:xfrm>
          <a:prstGeom prst="rect">
            <a:avLst/>
          </a:prstGeom>
        </p:spPr>
      </p:sp>
      <p:sp>
        <p:nvSpPr>
          <p:cNvPr id="739"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74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9BC0795-1342-4A42-AC08-1AB961EEF4F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685800" y="1143000"/>
            <a:ext cx="5485320" cy="3085200"/>
          </a:xfrm>
          <a:prstGeom prst="rect">
            <a:avLst/>
          </a:prstGeom>
        </p:spPr>
      </p:sp>
      <p:sp>
        <p:nvSpPr>
          <p:cNvPr id="74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Suppose we see an alien. Is our null hypothesis ridiculous? No, of course not. How about if we hike for three hours and we see no aliens? Is the null hypothesis of alien life ridiculous? Still no. (If you’re struggling with this, you should really go hiking on planet Earth some time. It’s easy to go three hours without seeing other humans…)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Evidence never make the null hypothesis ridiculous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4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B2E039B-EC28-45DD-9966-985FCE71612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685800" y="1143000"/>
            <a:ext cx="5485320" cy="3085200"/>
          </a:xfrm>
          <a:prstGeom prst="rect">
            <a:avLst/>
          </a:prstGeom>
        </p:spPr>
      </p:sp>
      <p:sp>
        <p:nvSpPr>
          <p:cNvPr id="74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Work from home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Or gather entire population!    (that’s not statistics)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74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265E2B1-E105-4057-BF4F-642679B4B89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sldImg"/>
          </p:nvPr>
        </p:nvSpPr>
        <p:spPr>
          <a:xfrm>
            <a:off x="685800" y="1143000"/>
            <a:ext cx="5485320" cy="3085200"/>
          </a:xfrm>
          <a:prstGeom prst="rect">
            <a:avLst/>
          </a:prstGeom>
        </p:spPr>
      </p:sp>
      <p:sp>
        <p:nvSpPr>
          <p:cNvPr id="74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The most important idea in statistics | by Cassie Kozyrkov | Towards Data Science</a:t>
            </a:r>
            <a:endParaRPr b="0" lang="en-US" sz="2000" spc="-1" strike="noStrike">
              <a:latin typeface="Arial"/>
            </a:endParaRPr>
          </a:p>
          <a:p>
            <a:pPr marL="216000" indent="-215280">
              <a:lnSpc>
                <a:spcPct val="100000"/>
              </a:lnSpc>
              <a:tabLst>
                <a:tab algn="l" pos="0"/>
              </a:tabLst>
            </a:pPr>
            <a:r>
              <a:rPr b="0" lang="en-US" sz="2000" spc="-1" strike="noStrike">
                <a:latin typeface="Arial"/>
              </a:rPr>
              <a:t>https://towardsdatascience.com/the-most-important-idea-in-statistics-8c18d514ad1c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Statistical inference in one sentence | by Cassie Kozyrkov | HackerNoon.com | Medium</a:t>
            </a:r>
            <a:endParaRPr b="0" lang="en-US" sz="2000" spc="-1" strike="noStrike">
              <a:latin typeface="Arial"/>
            </a:endParaRPr>
          </a:p>
          <a:p>
            <a:pPr marL="216000" indent="-215280">
              <a:lnSpc>
                <a:spcPct val="100000"/>
              </a:lnSpc>
              <a:tabLst>
                <a:tab algn="l" pos="0"/>
              </a:tabLst>
            </a:pPr>
            <a:r>
              <a:rPr b="0" lang="en-US" sz="2000" spc="-1" strike="noStrike">
                <a:latin typeface="Arial"/>
              </a:rPr>
              <a:t>https://medium.com/hackernoon/statistical-inference-in-one-sentence-33a4683a6424 </a:t>
            </a:r>
            <a:endParaRPr b="0" lang="en-US" sz="2000" spc="-1" strike="noStrike">
              <a:latin typeface="Arial"/>
            </a:endParaRPr>
          </a:p>
        </p:txBody>
      </p:sp>
      <p:sp>
        <p:nvSpPr>
          <p:cNvPr id="74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05C947E-8C96-43C6-88CA-6C2A693DE76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685800" y="1143000"/>
            <a:ext cx="5485320" cy="3085200"/>
          </a:xfrm>
          <a:prstGeom prst="rect">
            <a:avLst/>
          </a:prstGeom>
        </p:spPr>
      </p:sp>
      <p:sp>
        <p:nvSpPr>
          <p:cNvPr id="75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What we’re doing here is visualizing the null hypothesis world and figuring out how things work there so we can make a toy model of it. That’s what the </a:t>
            </a:r>
            <a:r>
              <a:rPr b="0" lang="en-US" sz="1200" spc="-1" strike="noStrike" u="sng">
                <a:solidFill>
                  <a:srgbClr val="000000"/>
                </a:solidFill>
                <a:uFillTx/>
                <a:latin typeface="+mn-lt"/>
                <a:ea typeface="+mn-ea"/>
                <a:hlinkClick r:id="rId1"/>
              </a:rPr>
              <a:t>calculations are all about</a:t>
            </a:r>
            <a:r>
              <a:rPr b="0" lang="en-US" sz="1200" spc="-1" strike="noStrike">
                <a:solidFill>
                  <a:srgbClr val="000000"/>
                </a:solidFill>
                <a:latin typeface="+mn-lt"/>
                <a:ea typeface="+mn-ea"/>
              </a:rPr>
              <a:t>.</a:t>
            </a:r>
            <a:endParaRPr b="0" lang="en-US" sz="1200" spc="-1" strike="noStrike">
              <a:latin typeface="Arial"/>
            </a:endParaRPr>
          </a:p>
        </p:txBody>
      </p:sp>
      <p:sp>
        <p:nvSpPr>
          <p:cNvPr id="75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ECCD442-4704-43C5-BF94-FB6E6C6E665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685800" y="1143000"/>
            <a:ext cx="5485320" cy="3085200"/>
          </a:xfrm>
          <a:prstGeom prst="rect">
            <a:avLst/>
          </a:prstGeom>
        </p:spPr>
      </p:sp>
      <p:sp>
        <p:nvSpPr>
          <p:cNvPr id="754"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75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7EBF10B-4CA4-403F-B39A-52F08F59DB0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685800" y="1143000"/>
            <a:ext cx="5485320" cy="3085200"/>
          </a:xfrm>
          <a:prstGeom prst="rect">
            <a:avLst/>
          </a:prstGeom>
        </p:spPr>
      </p:sp>
      <p:sp>
        <p:nvSpPr>
          <p:cNvPr id="757"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75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E6F2858-55FC-4FC1-A9B0-C77354D7FF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685800" y="1143000"/>
            <a:ext cx="5485320" cy="3085200"/>
          </a:xfrm>
          <a:prstGeom prst="rect">
            <a:avLst/>
          </a:prstGeom>
        </p:spPr>
      </p:sp>
      <p:sp>
        <p:nvSpPr>
          <p:cNvPr id="76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We need a reference! </a:t>
            </a:r>
            <a:endParaRPr b="0" lang="en-US" sz="2000" spc="-1" strike="noStrike">
              <a:latin typeface="Arial"/>
            </a:endParaRPr>
          </a:p>
        </p:txBody>
      </p:sp>
      <p:sp>
        <p:nvSpPr>
          <p:cNvPr id="76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27667D9-65B8-4914-99B3-7E68A0B76D2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sldImg"/>
          </p:nvPr>
        </p:nvSpPr>
        <p:spPr>
          <a:xfrm>
            <a:off x="685800" y="1143000"/>
            <a:ext cx="5485320" cy="3085200"/>
          </a:xfrm>
          <a:prstGeom prst="rect">
            <a:avLst/>
          </a:prstGeom>
        </p:spPr>
      </p:sp>
      <p:sp>
        <p:nvSpPr>
          <p:cNvPr id="76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My friend from animal friends.co argues with me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5% yelling by error would be too much </a:t>
            </a:r>
            <a:endParaRPr b="0" lang="en-US" sz="2000" spc="-1" strike="noStrike">
              <a:latin typeface="Arial"/>
            </a:endParaRPr>
          </a:p>
        </p:txBody>
      </p:sp>
      <p:sp>
        <p:nvSpPr>
          <p:cNvPr id="76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0B2D446-5BD2-4B1E-9BD9-089FA21EA7E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sldImg"/>
          </p:nvPr>
        </p:nvSpPr>
        <p:spPr>
          <a:xfrm>
            <a:off x="685800" y="1143000"/>
            <a:ext cx="5485320" cy="3085200"/>
          </a:xfrm>
          <a:prstGeom prst="rect">
            <a:avLst/>
          </a:prstGeom>
        </p:spPr>
      </p:sp>
      <p:sp>
        <p:nvSpPr>
          <p:cNvPr id="76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Null hypothesis: drugs equal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76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95001D1-FBEA-4702-813A-955A5B0D7A0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sldImg"/>
          </p:nvPr>
        </p:nvSpPr>
        <p:spPr>
          <a:xfrm>
            <a:off x="685800" y="1143000"/>
            <a:ext cx="5485320" cy="3085200"/>
          </a:xfrm>
          <a:prstGeom prst="rect">
            <a:avLst/>
          </a:prstGeom>
        </p:spPr>
      </p:sp>
      <p:sp>
        <p:nvSpPr>
          <p:cNvPr id="67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Search for aliens on a planet</a:t>
            </a:r>
            <a:br/>
            <a:br/>
            <a:r>
              <a:rPr b="0" lang="en-US" sz="2000" spc="-1" strike="noStrike">
                <a:latin typeface="Arial"/>
              </a:rPr>
              <a:t>ur manager is waiting for a report that has only this.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Yes or no </a:t>
            </a:r>
            <a:endParaRPr b="0" lang="en-US" sz="2000" spc="-1" strike="noStrike">
              <a:latin typeface="Arial"/>
            </a:endParaRPr>
          </a:p>
        </p:txBody>
      </p:sp>
      <p:sp>
        <p:nvSpPr>
          <p:cNvPr id="67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9CF2C83-03EF-404C-86F7-19D04E14F1B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sldImg"/>
          </p:nvPr>
        </p:nvSpPr>
        <p:spPr>
          <a:xfrm>
            <a:off x="685800" y="1143000"/>
            <a:ext cx="5485320" cy="3085200"/>
          </a:xfrm>
          <a:prstGeom prst="rect">
            <a:avLst/>
          </a:prstGeom>
        </p:spPr>
      </p:sp>
      <p:sp>
        <p:nvSpPr>
          <p:cNvPr id="76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If it’s extremely important to avoid false positive, use a lower threshold </a:t>
            </a:r>
            <a:endParaRPr b="0" lang="en-US" sz="2000" spc="-1" strike="noStrike">
              <a:latin typeface="Arial"/>
            </a:endParaRPr>
          </a:p>
        </p:txBody>
      </p:sp>
      <p:sp>
        <p:nvSpPr>
          <p:cNvPr id="77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83F699D-EAA2-4944-8D65-50FBD07C958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sldImg"/>
          </p:nvPr>
        </p:nvSpPr>
        <p:spPr>
          <a:xfrm>
            <a:off x="685800" y="1143000"/>
            <a:ext cx="5485320" cy="3085200"/>
          </a:xfrm>
          <a:prstGeom prst="rect">
            <a:avLst/>
          </a:prstGeom>
        </p:spPr>
      </p:sp>
      <p:sp>
        <p:nvSpPr>
          <p:cNvPr id="772"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77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11C09F1-1896-4520-8AA2-4694020ACBF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sldImg"/>
          </p:nvPr>
        </p:nvSpPr>
        <p:spPr>
          <a:xfrm>
            <a:off x="685800" y="1143000"/>
            <a:ext cx="5485320" cy="3085200"/>
          </a:xfrm>
          <a:prstGeom prst="rect">
            <a:avLst/>
          </a:prstGeom>
        </p:spPr>
      </p:sp>
      <p:sp>
        <p:nvSpPr>
          <p:cNvPr id="77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U told ur wife, that’s the rarest flower </a:t>
            </a:r>
            <a:endParaRPr b="0" lang="en-US" sz="2000" spc="-1" strike="noStrike">
              <a:latin typeface="Arial"/>
            </a:endParaRPr>
          </a:p>
          <a:p>
            <a:pPr marL="216000" indent="-215280">
              <a:lnSpc>
                <a:spcPct val="100000"/>
              </a:lnSpc>
              <a:tabLst>
                <a:tab algn="l" pos="0"/>
              </a:tabLst>
            </a:pPr>
            <a:r>
              <a:rPr b="0" lang="en-US" sz="2000" spc="-1" strike="noStrike">
                <a:latin typeface="Arial"/>
              </a:rPr>
              <a:t>She will be surprised </a:t>
            </a:r>
            <a:endParaRPr b="0" lang="en-US" sz="2000" spc="-1" strike="noStrike">
              <a:latin typeface="Arial"/>
            </a:endParaRPr>
          </a:p>
          <a:p>
            <a:pPr marL="216000" indent="-215280">
              <a:lnSpc>
                <a:spcPct val="100000"/>
              </a:lnSpc>
              <a:tabLst>
                <a:tab algn="l" pos="0"/>
              </a:tabLst>
            </a:pPr>
            <a:r>
              <a:rPr b="0" lang="en-US" sz="2000" spc="-1" strike="noStrike">
                <a:latin typeface="Arial"/>
              </a:rPr>
              <a:t>She may give u her jewelery (shabka) </a:t>
            </a:r>
            <a:endParaRPr b="0" lang="en-US" sz="2000" spc="-1" strike="noStrike">
              <a:latin typeface="Arial"/>
            </a:endParaRPr>
          </a:p>
        </p:txBody>
      </p:sp>
      <p:sp>
        <p:nvSpPr>
          <p:cNvPr id="77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8476933-5334-4BDE-B66E-D66106A8489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sldImg"/>
          </p:nvPr>
        </p:nvSpPr>
        <p:spPr>
          <a:xfrm>
            <a:off x="685800" y="1143000"/>
            <a:ext cx="5485320" cy="3085200"/>
          </a:xfrm>
          <a:prstGeom prst="rect">
            <a:avLst/>
          </a:prstGeom>
        </p:spPr>
      </p:sp>
      <p:sp>
        <p:nvSpPr>
          <p:cNvPr id="77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She won’t be that surprised. Even if the flowers are different. The event is not rate anymore </a:t>
            </a:r>
            <a:endParaRPr b="0" lang="en-US" sz="2000" spc="-1" strike="noStrike">
              <a:latin typeface="Arial"/>
            </a:endParaRPr>
          </a:p>
        </p:txBody>
      </p:sp>
      <p:sp>
        <p:nvSpPr>
          <p:cNvPr id="77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CE13A5B-4E9A-4AFA-8A04-FCBE50DAC8D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685800" y="1143000"/>
            <a:ext cx="5485320" cy="3085200"/>
          </a:xfrm>
          <a:prstGeom prst="rect">
            <a:avLst/>
          </a:prstGeom>
        </p:spPr>
      </p:sp>
      <p:sp>
        <p:nvSpPr>
          <p:cNvPr id="78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Again, she won’t be surprised</a:t>
            </a:r>
            <a:endParaRPr b="0" lang="en-US" sz="2000" spc="-1" strike="noStrike">
              <a:latin typeface="Arial"/>
            </a:endParaRPr>
          </a:p>
        </p:txBody>
      </p:sp>
      <p:sp>
        <p:nvSpPr>
          <p:cNvPr id="78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05670DE-E38F-4355-81AB-46CF81048D6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sldImg"/>
          </p:nvPr>
        </p:nvSpPr>
        <p:spPr>
          <a:xfrm>
            <a:off x="685800" y="1143000"/>
            <a:ext cx="5485320" cy="3085200"/>
          </a:xfrm>
          <a:prstGeom prst="rect">
            <a:avLst/>
          </a:prstGeom>
        </p:spPr>
      </p:sp>
      <p:sp>
        <p:nvSpPr>
          <p:cNvPr id="67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Oxygen almost finised</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U won’t be able to discover the whole planet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Uncertainty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What if I didn’t find info, shall I answer with yes or no?</a:t>
            </a:r>
            <a:endParaRPr b="0" lang="en-US" sz="2000" spc="-1" strike="noStrike">
              <a:latin typeface="Arial"/>
            </a:endParaRPr>
          </a:p>
        </p:txBody>
      </p:sp>
      <p:sp>
        <p:nvSpPr>
          <p:cNvPr id="68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D6339A5-1FD7-492C-97C4-B475A8E484E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sldImg"/>
          </p:nvPr>
        </p:nvSpPr>
        <p:spPr>
          <a:xfrm>
            <a:off x="685800" y="1143000"/>
            <a:ext cx="5485320" cy="3085200"/>
          </a:xfrm>
          <a:prstGeom prst="rect">
            <a:avLst/>
          </a:prstGeom>
        </p:spPr>
      </p:sp>
      <p:sp>
        <p:nvSpPr>
          <p:cNvPr id="78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2.5% at each side </a:t>
            </a:r>
            <a:endParaRPr b="0" lang="en-US" sz="2000" spc="-1" strike="noStrike">
              <a:latin typeface="Arial"/>
            </a:endParaRPr>
          </a:p>
        </p:txBody>
      </p:sp>
      <p:sp>
        <p:nvSpPr>
          <p:cNvPr id="78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069FDED-E615-4EA1-9A96-BFAC258B0C2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sldImg"/>
          </p:nvPr>
        </p:nvSpPr>
        <p:spPr>
          <a:xfrm>
            <a:off x="685800" y="1143000"/>
            <a:ext cx="5485320" cy="3085200"/>
          </a:xfrm>
          <a:prstGeom prst="rect">
            <a:avLst/>
          </a:prstGeom>
        </p:spPr>
      </p:sp>
      <p:sp>
        <p:nvSpPr>
          <p:cNvPr id="78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We measure a person height to be 142cm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Does it belong to this distribution that has a mean of 155.7? </a:t>
            </a:r>
            <a:endParaRPr b="0" lang="en-US" sz="2000" spc="-1" strike="noStrike">
              <a:latin typeface="Arial"/>
            </a:endParaRPr>
          </a:p>
        </p:txBody>
      </p:sp>
      <p:sp>
        <p:nvSpPr>
          <p:cNvPr id="78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78170D8-76E0-40A9-86AA-2BF3C982FBC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sldImg"/>
          </p:nvPr>
        </p:nvSpPr>
        <p:spPr>
          <a:xfrm>
            <a:off x="685800" y="1143000"/>
            <a:ext cx="5485320" cy="3085200"/>
          </a:xfrm>
          <a:prstGeom prst="rect">
            <a:avLst/>
          </a:prstGeom>
        </p:spPr>
      </p:sp>
      <p:sp>
        <p:nvSpPr>
          <p:cNvPr id="790"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79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E3077AD-FEC9-4AA0-850A-D421E6E8FDF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685800" y="1143000"/>
            <a:ext cx="5485320" cy="3085200"/>
          </a:xfrm>
          <a:prstGeom prst="rect">
            <a:avLst/>
          </a:prstGeom>
        </p:spPr>
      </p:sp>
      <p:sp>
        <p:nvSpPr>
          <p:cNvPr id="793"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79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D69DC96-550A-4679-A863-9D6C5BB5AC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sldImg"/>
          </p:nvPr>
        </p:nvSpPr>
        <p:spPr>
          <a:xfrm>
            <a:off x="685800" y="1143000"/>
            <a:ext cx="5485320" cy="3085200"/>
          </a:xfrm>
          <a:prstGeom prst="rect">
            <a:avLst/>
          </a:prstGeom>
        </p:spPr>
      </p:sp>
      <p:sp>
        <p:nvSpPr>
          <p:cNvPr id="68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U can choose any.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In fact it is an MBA question that has to deal with decision maker not with numbers </a:t>
            </a:r>
            <a:endParaRPr b="0" lang="en-US" sz="2000" spc="-1" strike="noStrike">
              <a:latin typeface="Arial"/>
            </a:endParaRPr>
          </a:p>
          <a:p>
            <a:pPr marL="216000" indent="-215280">
              <a:lnSpc>
                <a:spcPct val="100000"/>
              </a:lnSpc>
              <a:tabLst>
                <a:tab algn="l" pos="0"/>
              </a:tabLst>
            </a:pPr>
            <a:r>
              <a:rPr b="0" lang="en-US" sz="2000" spc="-1" strike="noStrike">
                <a:latin typeface="Arial"/>
              </a:rPr>
              <a:t>It is a decision taken while relaxing on a coach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68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319A6B3-1248-48E5-A29D-F08AC0E241F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685800" y="1143000"/>
            <a:ext cx="5485320" cy="3085200"/>
          </a:xfrm>
          <a:prstGeom prst="rect">
            <a:avLst/>
          </a:prstGeom>
        </p:spPr>
      </p:sp>
      <p:sp>
        <p:nvSpPr>
          <p:cNvPr id="79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We want to test if superdrug help people recover in a short time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We gave the drug to a bunch of people and the results are the red line </a:t>
            </a:r>
            <a:endParaRPr b="0" lang="en-US" sz="2000" spc="-1" strike="noStrike">
              <a:latin typeface="Arial"/>
            </a:endParaRPr>
          </a:p>
        </p:txBody>
      </p:sp>
      <p:sp>
        <p:nvSpPr>
          <p:cNvPr id="79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6F14882-C662-4245-A30B-3D5B5776C05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sldImg"/>
          </p:nvPr>
        </p:nvSpPr>
        <p:spPr>
          <a:xfrm>
            <a:off x="685800" y="1143000"/>
            <a:ext cx="5485320" cy="3085200"/>
          </a:xfrm>
          <a:prstGeom prst="rect">
            <a:avLst/>
          </a:prstGeom>
        </p:spPr>
      </p:sp>
      <p:sp>
        <p:nvSpPr>
          <p:cNvPr id="799"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80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9AC902D-C8B3-470A-B977-2FE96F31982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685800" y="1143000"/>
            <a:ext cx="5485320" cy="3085200"/>
          </a:xfrm>
          <a:prstGeom prst="rect">
            <a:avLst/>
          </a:prstGeom>
        </p:spPr>
      </p:sp>
      <p:sp>
        <p:nvSpPr>
          <p:cNvPr id="80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How to calculate p-values - YouTube</a:t>
            </a:r>
            <a:endParaRPr b="0" lang="en-US" sz="2000" spc="-1" strike="noStrike">
              <a:latin typeface="Arial"/>
            </a:endParaRPr>
          </a:p>
          <a:p>
            <a:pPr marL="216000" indent="-215280">
              <a:lnSpc>
                <a:spcPct val="100000"/>
              </a:lnSpc>
              <a:tabLst>
                <a:tab algn="l" pos="0"/>
              </a:tabLst>
            </a:pPr>
            <a:r>
              <a:rPr b="0" lang="en-US" sz="2000" spc="-1" strike="noStrike">
                <a:latin typeface="Arial"/>
              </a:rPr>
              <a:t>https://www.youtube.com/watch?v=JQc3yx0-Q9E</a:t>
            </a:r>
            <a:endParaRPr b="0" lang="en-US" sz="2000" spc="-1" strike="noStrike">
              <a:latin typeface="Arial"/>
            </a:endParaRPr>
          </a:p>
        </p:txBody>
      </p:sp>
      <p:sp>
        <p:nvSpPr>
          <p:cNvPr id="80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D7BC96C-B655-40B5-8EC9-E528F818C10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685800" y="1143000"/>
            <a:ext cx="5485320" cy="3085200"/>
          </a:xfrm>
          <a:prstGeom prst="rect">
            <a:avLst/>
          </a:prstGeom>
        </p:spPr>
      </p:sp>
      <p:sp>
        <p:nvSpPr>
          <p:cNvPr id="80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Imp conclusion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Simulate the values of your statistic that are possible from the null.</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Calculate the value of the statistic you actually obtained in your data.</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Compare your statistic to the values from the null.</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Calculate the proportion of null values that are considered </a:t>
            </a:r>
            <a:r>
              <a:rPr b="1" lang="en-US" sz="1200" spc="-1" strike="noStrike">
                <a:solidFill>
                  <a:srgbClr val="000000"/>
                </a:solidFill>
                <a:latin typeface="+mn-lt"/>
                <a:ea typeface="+mn-ea"/>
              </a:rPr>
              <a:t>extreme</a:t>
            </a:r>
            <a:r>
              <a:rPr b="0" lang="en-US" sz="1200" spc="-1" strike="noStrike">
                <a:solidFill>
                  <a:srgbClr val="000000"/>
                </a:solidFill>
                <a:latin typeface="+mn-lt"/>
                <a:ea typeface="+mn-ea"/>
              </a:rPr>
              <a:t> based on your alternative.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0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F04B733-B5B3-4F26-BD69-C37C4A30AB1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sldImg"/>
          </p:nvPr>
        </p:nvSpPr>
        <p:spPr>
          <a:xfrm>
            <a:off x="685800" y="1143000"/>
            <a:ext cx="5485320" cy="3085200"/>
          </a:xfrm>
          <a:prstGeom prst="rect">
            <a:avLst/>
          </a:prstGeom>
        </p:spPr>
      </p:sp>
      <p:sp>
        <p:nvSpPr>
          <p:cNvPr id="808"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80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5751F14-9780-4469-BB67-E4BEE3D0D5F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sldImg"/>
          </p:nvPr>
        </p:nvSpPr>
        <p:spPr>
          <a:xfrm>
            <a:off x="685800" y="1143000"/>
            <a:ext cx="5485320" cy="3085200"/>
          </a:xfrm>
          <a:prstGeom prst="rect">
            <a:avLst/>
          </a:prstGeom>
        </p:spPr>
      </p:sp>
      <p:sp>
        <p:nvSpPr>
          <p:cNvPr id="68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If u choose NO as the default action or null hypothesis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Then u won’t choose yes except if data makes pressing no feels ridiculous </a:t>
            </a:r>
            <a:endParaRPr b="0" lang="en-US" sz="2000" spc="-1" strike="noStrike">
              <a:latin typeface="Arial"/>
            </a:endParaRPr>
          </a:p>
        </p:txBody>
      </p:sp>
      <p:sp>
        <p:nvSpPr>
          <p:cNvPr id="68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55F6D0F-15E8-4410-A5A8-BF1096FB0BE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685800" y="1143000"/>
            <a:ext cx="5485320" cy="3085200"/>
          </a:xfrm>
          <a:prstGeom prst="rect">
            <a:avLst/>
          </a:prstGeom>
        </p:spPr>
      </p:sp>
      <p:sp>
        <p:nvSpPr>
          <p:cNvPr id="81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p-hacking, or cheating on a p-value | Freakonometrics</a:t>
            </a:r>
            <a:endParaRPr b="0" lang="en-US" sz="2000" spc="-1" strike="noStrike">
              <a:latin typeface="Arial"/>
            </a:endParaRPr>
          </a:p>
          <a:p>
            <a:pPr marL="216000" indent="-215280">
              <a:lnSpc>
                <a:spcPct val="100000"/>
              </a:lnSpc>
              <a:tabLst>
                <a:tab algn="l" pos="0"/>
              </a:tabLst>
            </a:pPr>
            <a:r>
              <a:rPr b="0" lang="en-US" sz="2000" spc="-1" strike="noStrike">
                <a:latin typeface="Arial"/>
              </a:rPr>
              <a:t>https://freakonometrics.hypotheses.org/19817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81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D22EAD8-2521-4280-8282-ED31A0A2D4A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685800" y="1143000"/>
            <a:ext cx="5485320" cy="3085200"/>
          </a:xfrm>
          <a:prstGeom prst="rect">
            <a:avLst/>
          </a:prstGeom>
        </p:spPr>
      </p:sp>
      <p:sp>
        <p:nvSpPr>
          <p:cNvPr id="814"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81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918C532-EA45-4214-A3CB-0CB6CB9F72F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685800" y="1143000"/>
            <a:ext cx="5485320" cy="3085200"/>
          </a:xfrm>
          <a:prstGeom prst="rect">
            <a:avLst/>
          </a:prstGeom>
        </p:spPr>
      </p:sp>
      <p:sp>
        <p:nvSpPr>
          <p:cNvPr id="81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Some samples included more than once</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Others weren’t included </a:t>
            </a:r>
            <a:endParaRPr b="0" lang="en-US" sz="2000" spc="-1" strike="noStrike">
              <a:latin typeface="Arial"/>
            </a:endParaRPr>
          </a:p>
        </p:txBody>
      </p:sp>
      <p:sp>
        <p:nvSpPr>
          <p:cNvPr id="81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545F73A-F3BE-4DFF-B67D-3D0B11CB06A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685800" y="1143000"/>
            <a:ext cx="5485320" cy="3085200"/>
          </a:xfrm>
          <a:prstGeom prst="rect">
            <a:avLst/>
          </a:prstGeom>
        </p:spPr>
      </p:sp>
      <p:sp>
        <p:nvSpPr>
          <p:cNvPr id="82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Same but covers 99% of the means </a:t>
            </a:r>
            <a:endParaRPr b="0" lang="en-US" sz="2000" spc="-1" strike="noStrike">
              <a:latin typeface="Arial"/>
            </a:endParaRPr>
          </a:p>
        </p:txBody>
      </p:sp>
      <p:sp>
        <p:nvSpPr>
          <p:cNvPr id="82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9A9504F-9FD0-4840-9185-4B3618FDAEB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685800" y="1143000"/>
            <a:ext cx="5485320" cy="3085200"/>
          </a:xfrm>
          <a:prstGeom prst="rect">
            <a:avLst/>
          </a:prstGeom>
        </p:spPr>
      </p:sp>
      <p:sp>
        <p:nvSpPr>
          <p:cNvPr id="82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StatQuest: Confidence Intervals - YouTube</a:t>
            </a:r>
            <a:endParaRPr b="0" lang="en-US" sz="2000" spc="-1" strike="noStrike">
              <a:latin typeface="Arial"/>
            </a:endParaRPr>
          </a:p>
          <a:p>
            <a:pPr marL="216000" indent="-215280">
              <a:lnSpc>
                <a:spcPct val="100000"/>
              </a:lnSpc>
              <a:tabLst>
                <a:tab algn="l" pos="0"/>
              </a:tabLst>
            </a:pPr>
            <a:r>
              <a:rPr b="0" lang="en-US" sz="2000" spc="-1" strike="noStrike">
                <a:latin typeface="Arial"/>
              </a:rPr>
              <a:t>https://www.youtube.com/watch?v=TqOeMYtOc1w</a:t>
            </a:r>
            <a:endParaRPr b="0" lang="en-US" sz="2000" spc="-1" strike="noStrike">
              <a:latin typeface="Arial"/>
            </a:endParaRPr>
          </a:p>
        </p:txBody>
      </p:sp>
      <p:sp>
        <p:nvSpPr>
          <p:cNvPr id="82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04C829F-AF32-4AB0-B8CC-DD4493DE256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685800" y="1143000"/>
            <a:ext cx="5485320" cy="3085200"/>
          </a:xfrm>
          <a:prstGeom prst="rect">
            <a:avLst/>
          </a:prstGeom>
        </p:spPr>
      </p:sp>
      <p:sp>
        <p:nvSpPr>
          <p:cNvPr id="82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While the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-value interpretations only differ between results with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&lt; 0.05 and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Considerations for the design, analysis and presentation of in vivo studies - ScienceDirect</a:t>
            </a: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https://www.sciencedirect.com/science/article/pii/S1063458416301911#fig1</a:t>
            </a:r>
            <a:endParaRPr b="0" lang="en-US" sz="2000" spc="-1" strike="noStrike">
              <a:latin typeface="Arial"/>
            </a:endParaRPr>
          </a:p>
        </p:txBody>
      </p:sp>
      <p:sp>
        <p:nvSpPr>
          <p:cNvPr id="82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30E9E03-139A-4FDF-BAC8-6B00FDF42D3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685800" y="1143000"/>
            <a:ext cx="5485320" cy="3085200"/>
          </a:xfrm>
          <a:prstGeom prst="rect">
            <a:avLst/>
          </a:prstGeom>
        </p:spPr>
      </p:sp>
      <p:sp>
        <p:nvSpPr>
          <p:cNvPr id="82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While the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-value interpretations only differ between results with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&lt; 0.05 and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Considerations for the design, analysis and presentation of in vivo studies - ScienceDirect</a:t>
            </a: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https://www.sciencedirect.com/science/article/pii/S1063458416301911#fig1</a:t>
            </a:r>
            <a:endParaRPr b="0" lang="en-US" sz="2000" spc="-1" strike="noStrike">
              <a:latin typeface="Arial"/>
            </a:endParaRPr>
          </a:p>
        </p:txBody>
      </p:sp>
      <p:sp>
        <p:nvSpPr>
          <p:cNvPr id="83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23C8EFE-0EAF-425F-9903-FD374182BB3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685800" y="1143000"/>
            <a:ext cx="5485320" cy="3085200"/>
          </a:xfrm>
          <a:prstGeom prst="rect">
            <a:avLst/>
          </a:prstGeom>
        </p:spPr>
      </p:sp>
      <p:sp>
        <p:nvSpPr>
          <p:cNvPr id="83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Confidence interval or p-value?: part 4 of a series on evaluation of scientific publications - PubMed</a:t>
            </a:r>
            <a:endParaRPr b="0" lang="en-US" sz="2000" spc="-1" strike="noStrike">
              <a:latin typeface="Arial"/>
            </a:endParaRPr>
          </a:p>
          <a:p>
            <a:pPr marL="216000" indent="-215280">
              <a:lnSpc>
                <a:spcPct val="100000"/>
              </a:lnSpc>
              <a:tabLst>
                <a:tab algn="l" pos="0"/>
              </a:tabLst>
            </a:pPr>
            <a:r>
              <a:rPr b="0" lang="en-US" sz="2000" spc="-1" strike="noStrike">
                <a:latin typeface="Arial"/>
              </a:rPr>
              <a:t>https://pubmed.ncbi.nlm.nih.gov/19547734/ </a:t>
            </a:r>
            <a:endParaRPr b="0" lang="en-US" sz="2000" spc="-1" strike="noStrike">
              <a:latin typeface="Arial"/>
            </a:endParaRPr>
          </a:p>
        </p:txBody>
      </p:sp>
      <p:sp>
        <p:nvSpPr>
          <p:cNvPr id="83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EE3F9E4-55CC-488F-A4ED-B6A5802672F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2560" cy="1071720"/>
          </a:xfrm>
          <a:prstGeom prst="rect">
            <a:avLst/>
          </a:prstGeom>
          <a:ln>
            <a:noFill/>
          </a:ln>
        </p:spPr>
      </p:pic>
      <p:pic>
        <p:nvPicPr>
          <p:cNvPr id="2" name="Picture 8" descr=""/>
          <p:cNvPicPr/>
          <p:nvPr/>
        </p:nvPicPr>
        <p:blipFill>
          <a:blip r:embed="rId3"/>
          <a:stretch/>
        </p:blipFill>
        <p:spPr>
          <a:xfrm>
            <a:off x="10986840" y="201960"/>
            <a:ext cx="1132560" cy="107172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2560" cy="1071720"/>
          </a:xfrm>
          <a:prstGeom prst="rect">
            <a:avLst/>
          </a:prstGeom>
          <a:ln>
            <a:noFill/>
          </a:ln>
        </p:spPr>
      </p:pic>
      <p:pic>
        <p:nvPicPr>
          <p:cNvPr id="43" name="Picture 6" descr=""/>
          <p:cNvPicPr/>
          <p:nvPr/>
        </p:nvPicPr>
        <p:blipFill>
          <a:blip r:embed="rId3"/>
          <a:stretch/>
        </p:blipFill>
        <p:spPr>
          <a:xfrm>
            <a:off x="10986840" y="201960"/>
            <a:ext cx="1132560" cy="107172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 name="Picture 7" descr=""/>
          <p:cNvPicPr/>
          <p:nvPr/>
        </p:nvPicPr>
        <p:blipFill>
          <a:blip r:embed="rId2"/>
          <a:stretch/>
        </p:blipFill>
        <p:spPr>
          <a:xfrm>
            <a:off x="10986840" y="201960"/>
            <a:ext cx="1132560" cy="1071720"/>
          </a:xfrm>
          <a:prstGeom prst="rect">
            <a:avLst/>
          </a:prstGeom>
          <a:ln>
            <a:noFill/>
          </a:ln>
        </p:spPr>
      </p:pic>
      <p:sp>
        <p:nvSpPr>
          <p:cNvPr id="8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3.xml"/><Relationship Id="rId3"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3.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13.xml"/><Relationship Id="rId3"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13.xml"/><Relationship Id="rId3"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slideLayout" Target="../slideLayouts/slideLayout13.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3.xml"/><Relationship Id="rId4"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83.jpeg"/><Relationship Id="rId2"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slideLayout" Target="../slideLayouts/slideLayout13.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3.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3.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13.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13.xml"/><Relationship Id="rId4"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13.xml"/><Relationship Id="rId3"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slideLayout" Target="../slideLayouts/slideLayout13.xml"/><Relationship Id="rId4"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png"/><Relationship Id="rId3" Type="http://schemas.openxmlformats.org/officeDocument/2006/relationships/image" Target="../media/image205.png"/><Relationship Id="rId4"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image" Target="../media/image208.png"/><Relationship Id="rId3"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3.xml"/><Relationship Id="rId3"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slideLayout" Target="../slideLayouts/slideLayout13.xml"/><Relationship Id="rId5"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slideLayout" Target="../slideLayouts/slideLayout13.xml"/><Relationship Id="rId3"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slideLayout" Target="../slideLayouts/slideLayout13.xml"/><Relationship Id="rId4"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slideLayout" Target="../slideLayouts/slideLayout13.xml"/><Relationship Id="rId8"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image" Target="../media/image222.jpe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slideLayout" Target="../slideLayouts/slideLayout13.xml"/><Relationship Id="rId5"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slideLayout" Target="../slideLayouts/slideLayout13.xml"/><Relationship Id="rId4"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image" Target="../media/image228.jpeg"/><Relationship Id="rId2"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slideLayout" Target="../slideLayouts/slideLayout13.xml"/><Relationship Id="rId6"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slideLayout" Target="../slideLayouts/slideLayout13.xml"/><Relationship Id="rId4"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slideLayout" Target="../slideLayouts/slideLayout13.xml"/><Relationship Id="rId3"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slideLayout" Target="../slideLayouts/slideLayout13.xml"/><Relationship Id="rId3"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slideLayout" Target="../slideLayouts/slideLayout13.xml"/><Relationship Id="rId3" Type="http://schemas.openxmlformats.org/officeDocument/2006/relationships/notesSlide" Target="../notesSlides/notesSlide152.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25.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slideLayout" Target="../slideLayouts/slideLayout25.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25.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jpeg"/><Relationship Id="rId3" Type="http://schemas.openxmlformats.org/officeDocument/2006/relationships/image" Target="../media/image55.jpe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25.xml"/><Relationship Id="rId7"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3.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25.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25.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13.xml"/><Relationship Id="rId5"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jpeg"/><Relationship Id="rId4" Type="http://schemas.openxmlformats.org/officeDocument/2006/relationships/slideLayout" Target="../slideLayouts/slideLayout13.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hyperlink" Target="https://bit.ly/quaesita_damnedlies" TargetMode="External"/><Relationship Id="rId2" Type="http://schemas.openxmlformats.org/officeDocument/2006/relationships/hyperlink" Target="https://bit.ly/quaesita_damnedlies" TargetMode="External"/><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slideLayout" Target="../slideLayouts/slideLayout13.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slideLayout" Target="../slideLayouts/slideLayout13.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jpeg"/><Relationship Id="rId4" Type="http://schemas.openxmlformats.org/officeDocument/2006/relationships/slideLayout" Target="../slideLayouts/slideLayout13.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13.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13.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3.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3.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3.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slideLayout" Target="../slideLayouts/slideLayout13.xml"/><Relationship Id="rId5"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3.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slideLayout" Target="../slideLayouts/slideLayout13.xml"/><Relationship Id="rId5"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slideLayout" Target="../slideLayouts/slideLayout13.xml"/><Relationship Id="rId5"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jpeg"/><Relationship Id="rId3"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slideLayout" Target="../slideLayouts/slideLayout13.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145.jpe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slideLayout" Target="../slideLayouts/slideLayout13.xml"/><Relationship Id="rId5"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hyperlink" Target="https://rpsychologist.com/d3/ci/" TargetMode="External"/><Relationship Id="rId2" Type="http://schemas.openxmlformats.org/officeDocument/2006/relationships/hyperlink" Target="https://rpsychologist.com/d3/ci/" TargetMode="External"/><Relationship Id="rId3" Type="http://schemas.openxmlformats.org/officeDocument/2006/relationships/hyperlink" Target="https://rpsychologist.com/d3/ci/" TargetMode="External"/><Relationship Id="rId4"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slideLayout" Target="../slideLayouts/slideLayout13.xml"/><Relationship Id="rId5"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3.xml"/><Relationship Id="rId4"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3.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jpeg"/><Relationship Id="rId3" Type="http://schemas.openxmlformats.org/officeDocument/2006/relationships/slideLayout" Target="../slideLayouts/slideLayout13.xml"/><Relationship Id="rId4"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13.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3.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129"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5</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Collect data</a:t>
            </a:r>
            <a:endParaRPr b="0" lang="en-US" sz="4000" spc="-1" strike="noStrike">
              <a:latin typeface="Arial"/>
            </a:endParaRPr>
          </a:p>
        </p:txBody>
      </p:sp>
      <p:sp>
        <p:nvSpPr>
          <p:cNvPr id="159" name="CustomShape 2"/>
          <p:cNvSpPr/>
          <p:nvPr/>
        </p:nvSpPr>
        <p:spPr>
          <a:xfrm>
            <a:off x="1202760" y="2011680"/>
            <a:ext cx="9783000" cy="4205160"/>
          </a:xfrm>
          <a:prstGeom prst="rect">
            <a:avLst/>
          </a:prstGeom>
          <a:noFill/>
          <a:ln>
            <a:noFill/>
          </a:ln>
        </p:spPr>
        <p:style>
          <a:lnRef idx="0"/>
          <a:fillRef idx="0"/>
          <a:effectRef idx="0"/>
          <a:fontRef idx="minor"/>
        </p:style>
      </p:sp>
      <p:pic>
        <p:nvPicPr>
          <p:cNvPr id="160" name="Picture 4" descr=""/>
          <p:cNvPicPr/>
          <p:nvPr/>
        </p:nvPicPr>
        <p:blipFill>
          <a:blip r:embed="rId1"/>
          <a:stretch/>
        </p:blipFill>
        <p:spPr>
          <a:xfrm>
            <a:off x="3251520" y="2514600"/>
            <a:ext cx="3336840" cy="2499120"/>
          </a:xfrm>
          <a:prstGeom prst="rect">
            <a:avLst/>
          </a:prstGeom>
          <a:ln>
            <a:noFill/>
          </a:ln>
        </p:spPr>
      </p:pic>
      <p:pic>
        <p:nvPicPr>
          <p:cNvPr id="161" name="Picture 5" descr=""/>
          <p:cNvPicPr/>
          <p:nvPr/>
        </p:nvPicPr>
        <p:blipFill>
          <a:blip r:embed="rId2"/>
          <a:stretch/>
        </p:blipFill>
        <p:spPr>
          <a:xfrm>
            <a:off x="3251520" y="5557680"/>
            <a:ext cx="3304440" cy="770400"/>
          </a:xfrm>
          <a:prstGeom prst="rect">
            <a:avLst/>
          </a:prstGeom>
          <a:ln>
            <a:noFill/>
          </a:ln>
        </p:spPr>
      </p:pic>
      <p:pic>
        <p:nvPicPr>
          <p:cNvPr id="162" name="Picture 7" descr=""/>
          <p:cNvPicPr/>
          <p:nvPr/>
        </p:nvPicPr>
        <p:blipFill>
          <a:blip r:embed="rId3"/>
          <a:stretch/>
        </p:blipFill>
        <p:spPr>
          <a:xfrm>
            <a:off x="8699400" y="4867200"/>
            <a:ext cx="2466000" cy="184680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1202760" y="284040"/>
            <a:ext cx="9783000" cy="1507680"/>
          </a:xfrm>
          <a:prstGeom prst="rect">
            <a:avLst/>
          </a:prstGeom>
          <a:noFill/>
          <a:ln>
            <a:noFill/>
          </a:ln>
        </p:spPr>
        <p:style>
          <a:lnRef idx="0"/>
          <a:fillRef idx="0"/>
          <a:effectRef idx="0"/>
          <a:fontRef idx="minor"/>
        </p:style>
      </p:sp>
      <p:pic>
        <p:nvPicPr>
          <p:cNvPr id="488" name="" descr=""/>
          <p:cNvPicPr/>
          <p:nvPr/>
        </p:nvPicPr>
        <p:blipFill>
          <a:blip r:embed="rId1"/>
          <a:stretch/>
        </p:blipFill>
        <p:spPr>
          <a:xfrm>
            <a:off x="2467080" y="2011320"/>
            <a:ext cx="7254000" cy="420516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1202760" y="284040"/>
            <a:ext cx="9783000" cy="1507680"/>
          </a:xfrm>
          <a:prstGeom prst="rect">
            <a:avLst/>
          </a:prstGeom>
          <a:noFill/>
          <a:ln>
            <a:noFill/>
          </a:ln>
        </p:spPr>
        <p:style>
          <a:lnRef idx="0"/>
          <a:fillRef idx="0"/>
          <a:effectRef idx="0"/>
          <a:fontRef idx="minor"/>
        </p:style>
      </p:sp>
      <p:pic>
        <p:nvPicPr>
          <p:cNvPr id="490" name="" descr=""/>
          <p:cNvPicPr/>
          <p:nvPr/>
        </p:nvPicPr>
        <p:blipFill>
          <a:blip r:embed="rId1"/>
          <a:stretch/>
        </p:blipFill>
        <p:spPr>
          <a:xfrm>
            <a:off x="2305440" y="2011320"/>
            <a:ext cx="7577280" cy="420516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1202760" y="284040"/>
            <a:ext cx="9783000" cy="1507680"/>
          </a:xfrm>
          <a:prstGeom prst="rect">
            <a:avLst/>
          </a:prstGeom>
          <a:noFill/>
          <a:ln>
            <a:noFill/>
          </a:ln>
        </p:spPr>
        <p:style>
          <a:lnRef idx="0"/>
          <a:fillRef idx="0"/>
          <a:effectRef idx="0"/>
          <a:fontRef idx="minor"/>
        </p:style>
      </p:sp>
      <p:pic>
        <p:nvPicPr>
          <p:cNvPr id="492" name="" descr=""/>
          <p:cNvPicPr/>
          <p:nvPr/>
        </p:nvPicPr>
        <p:blipFill>
          <a:blip r:embed="rId1"/>
          <a:stretch/>
        </p:blipFill>
        <p:spPr>
          <a:xfrm>
            <a:off x="1202400" y="2386800"/>
            <a:ext cx="9783000" cy="345456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1202760" y="284040"/>
            <a:ext cx="9783000" cy="1507680"/>
          </a:xfrm>
          <a:prstGeom prst="rect">
            <a:avLst/>
          </a:prstGeom>
          <a:noFill/>
          <a:ln>
            <a:noFill/>
          </a:ln>
        </p:spPr>
        <p:style>
          <a:lnRef idx="0"/>
          <a:fillRef idx="0"/>
          <a:effectRef idx="0"/>
          <a:fontRef idx="minor"/>
        </p:style>
      </p:sp>
      <p:pic>
        <p:nvPicPr>
          <p:cNvPr id="494" name="" descr=""/>
          <p:cNvPicPr/>
          <p:nvPr/>
        </p:nvPicPr>
        <p:blipFill>
          <a:blip r:embed="rId1"/>
          <a:stretch/>
        </p:blipFill>
        <p:spPr>
          <a:xfrm>
            <a:off x="2006280" y="2011320"/>
            <a:ext cx="8175600" cy="420516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1202760" y="284040"/>
            <a:ext cx="9783000" cy="1507680"/>
          </a:xfrm>
          <a:prstGeom prst="rect">
            <a:avLst/>
          </a:prstGeom>
          <a:noFill/>
          <a:ln>
            <a:noFill/>
          </a:ln>
        </p:spPr>
        <p:style>
          <a:lnRef idx="0"/>
          <a:fillRef idx="0"/>
          <a:effectRef idx="0"/>
          <a:fontRef idx="minor"/>
        </p:style>
      </p:sp>
      <p:pic>
        <p:nvPicPr>
          <p:cNvPr id="496" name="" descr=""/>
          <p:cNvPicPr/>
          <p:nvPr/>
        </p:nvPicPr>
        <p:blipFill>
          <a:blip r:embed="rId1"/>
          <a:stretch/>
        </p:blipFill>
        <p:spPr>
          <a:xfrm>
            <a:off x="1762200" y="2011320"/>
            <a:ext cx="8663400" cy="420516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1202760" y="284040"/>
            <a:ext cx="9783000" cy="1507680"/>
          </a:xfrm>
          <a:prstGeom prst="rect">
            <a:avLst/>
          </a:prstGeom>
          <a:noFill/>
          <a:ln>
            <a:noFill/>
          </a:ln>
        </p:spPr>
        <p:style>
          <a:lnRef idx="0"/>
          <a:fillRef idx="0"/>
          <a:effectRef idx="0"/>
          <a:fontRef idx="minor"/>
        </p:style>
      </p:sp>
      <p:pic>
        <p:nvPicPr>
          <p:cNvPr id="498" name="" descr=""/>
          <p:cNvPicPr/>
          <p:nvPr/>
        </p:nvPicPr>
        <p:blipFill>
          <a:blip r:embed="rId1"/>
          <a:stretch/>
        </p:blipFill>
        <p:spPr>
          <a:xfrm>
            <a:off x="1581840" y="2011320"/>
            <a:ext cx="9024120" cy="420516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1202760" y="284040"/>
            <a:ext cx="9783000" cy="1507680"/>
          </a:xfrm>
          <a:prstGeom prst="rect">
            <a:avLst/>
          </a:prstGeom>
          <a:noFill/>
          <a:ln>
            <a:noFill/>
          </a:ln>
        </p:spPr>
        <p:style>
          <a:lnRef idx="0"/>
          <a:fillRef idx="0"/>
          <a:effectRef idx="0"/>
          <a:fontRef idx="minor"/>
        </p:style>
      </p:sp>
      <p:pic>
        <p:nvPicPr>
          <p:cNvPr id="500" name="" descr=""/>
          <p:cNvPicPr/>
          <p:nvPr/>
        </p:nvPicPr>
        <p:blipFill>
          <a:blip r:embed="rId1"/>
          <a:stretch/>
        </p:blipFill>
        <p:spPr>
          <a:xfrm>
            <a:off x="1965600" y="2011320"/>
            <a:ext cx="8256600" cy="420516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1202760" y="284040"/>
            <a:ext cx="9783000" cy="1507680"/>
          </a:xfrm>
          <a:prstGeom prst="rect">
            <a:avLst/>
          </a:prstGeom>
          <a:noFill/>
          <a:ln>
            <a:noFill/>
          </a:ln>
        </p:spPr>
        <p:style>
          <a:lnRef idx="0"/>
          <a:fillRef idx="0"/>
          <a:effectRef idx="0"/>
          <a:fontRef idx="minor"/>
        </p:style>
      </p:sp>
      <p:pic>
        <p:nvPicPr>
          <p:cNvPr id="502" name="" descr=""/>
          <p:cNvPicPr/>
          <p:nvPr/>
        </p:nvPicPr>
        <p:blipFill>
          <a:blip r:embed="rId1"/>
          <a:stretch/>
        </p:blipFill>
        <p:spPr>
          <a:xfrm>
            <a:off x="1202400" y="2109240"/>
            <a:ext cx="9783000" cy="400968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1202760" y="284040"/>
            <a:ext cx="9783000" cy="1507680"/>
          </a:xfrm>
          <a:prstGeom prst="rect">
            <a:avLst/>
          </a:prstGeom>
          <a:noFill/>
          <a:ln>
            <a:noFill/>
          </a:ln>
        </p:spPr>
        <p:style>
          <a:lnRef idx="0"/>
          <a:fillRef idx="0"/>
          <a:effectRef idx="0"/>
          <a:fontRef idx="minor"/>
        </p:style>
      </p:sp>
      <p:pic>
        <p:nvPicPr>
          <p:cNvPr id="504" name="" descr=""/>
          <p:cNvPicPr/>
          <p:nvPr/>
        </p:nvPicPr>
        <p:blipFill>
          <a:blip r:embed="rId1"/>
          <a:stretch/>
        </p:blipFill>
        <p:spPr>
          <a:xfrm>
            <a:off x="1452240" y="2011320"/>
            <a:ext cx="9283680" cy="420516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Statistical workflow </a:t>
            </a:r>
            <a:endParaRPr b="0" lang="en-US" sz="4000" spc="-1" strike="noStrike">
              <a:latin typeface="Arial"/>
            </a:endParaRPr>
          </a:p>
        </p:txBody>
      </p:sp>
      <p:sp>
        <p:nvSpPr>
          <p:cNvPr id="50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handle statistical problems?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Good, bad, ugly, better??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Statistics </a:t>
            </a:r>
            <a:endParaRPr b="0" lang="en-US" sz="4000" spc="-1" strike="noStrike">
              <a:latin typeface="Arial"/>
            </a:endParaRPr>
          </a:p>
        </p:txBody>
      </p:sp>
      <p:sp>
        <p:nvSpPr>
          <p:cNvPr id="164" name="CustomShape 2"/>
          <p:cNvSpPr/>
          <p:nvPr/>
        </p:nvSpPr>
        <p:spPr>
          <a:xfrm>
            <a:off x="1202760" y="2011680"/>
            <a:ext cx="9783000" cy="4205160"/>
          </a:xfrm>
          <a:prstGeom prst="rect">
            <a:avLst/>
          </a:prstGeom>
          <a:noFill/>
          <a:ln>
            <a:noFill/>
          </a:ln>
        </p:spPr>
        <p:style>
          <a:lnRef idx="0"/>
          <a:fillRef idx="0"/>
          <a:effectRef idx="0"/>
          <a:fontRef idx="minor"/>
        </p:style>
      </p:sp>
      <p:pic>
        <p:nvPicPr>
          <p:cNvPr id="165" name="Picture 4" descr=""/>
          <p:cNvPicPr/>
          <p:nvPr/>
        </p:nvPicPr>
        <p:blipFill>
          <a:blip r:embed="rId1"/>
          <a:stretch/>
        </p:blipFill>
        <p:spPr>
          <a:xfrm>
            <a:off x="975960" y="3481920"/>
            <a:ext cx="5117400" cy="2865240"/>
          </a:xfrm>
          <a:prstGeom prst="rect">
            <a:avLst/>
          </a:prstGeom>
          <a:ln>
            <a:noFill/>
          </a:ln>
        </p:spPr>
      </p:pic>
      <p:pic>
        <p:nvPicPr>
          <p:cNvPr id="166" name="Picture 6" descr=""/>
          <p:cNvPicPr/>
          <p:nvPr/>
        </p:nvPicPr>
        <p:blipFill>
          <a:blip r:embed="rId2"/>
          <a:stretch/>
        </p:blipFill>
        <p:spPr>
          <a:xfrm>
            <a:off x="8088840" y="2514600"/>
            <a:ext cx="2769480" cy="352152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Trial </a:t>
            </a:r>
            <a:endParaRPr b="0" lang="en-US" sz="4000" spc="-1" strike="noStrike">
              <a:latin typeface="Arial"/>
            </a:endParaRPr>
          </a:p>
        </p:txBody>
      </p:sp>
      <p:sp>
        <p:nvSpPr>
          <p:cNvPr id="508" name="CustomShape 2"/>
          <p:cNvSpPr/>
          <p:nvPr/>
        </p:nvSpPr>
        <p:spPr>
          <a:xfrm>
            <a:off x="1202760" y="2011680"/>
            <a:ext cx="9783000" cy="4205160"/>
          </a:xfrm>
          <a:prstGeom prst="rect">
            <a:avLst/>
          </a:prstGeom>
          <a:noFill/>
          <a:ln>
            <a:noFill/>
          </a:ln>
        </p:spPr>
        <p:style>
          <a:lnRef idx="0"/>
          <a:fillRef idx="0"/>
          <a:effectRef idx="0"/>
          <a:fontRef idx="minor"/>
        </p:style>
      </p:sp>
      <p:pic>
        <p:nvPicPr>
          <p:cNvPr id="509" name="Picture 3" descr=""/>
          <p:cNvPicPr/>
          <p:nvPr/>
        </p:nvPicPr>
        <p:blipFill>
          <a:blip r:embed="rId1"/>
          <a:stretch/>
        </p:blipFill>
        <p:spPr>
          <a:xfrm>
            <a:off x="2198160" y="2347560"/>
            <a:ext cx="7792920" cy="437148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1202760" y="284040"/>
            <a:ext cx="9783000" cy="1507680"/>
          </a:xfrm>
          <a:prstGeom prst="rect">
            <a:avLst/>
          </a:prstGeom>
          <a:noFill/>
          <a:ln>
            <a:noFill/>
          </a:ln>
        </p:spPr>
        <p:style>
          <a:lnRef idx="0"/>
          <a:fillRef idx="0"/>
          <a:effectRef idx="0"/>
          <a:fontRef idx="minor"/>
        </p:style>
      </p:sp>
      <p:sp>
        <p:nvSpPr>
          <p:cNvPr id="511" name="CustomShape 2"/>
          <p:cNvSpPr/>
          <p:nvPr/>
        </p:nvSpPr>
        <p:spPr>
          <a:xfrm>
            <a:off x="1202760" y="2011680"/>
            <a:ext cx="9783000" cy="4205160"/>
          </a:xfrm>
          <a:prstGeom prst="rect">
            <a:avLst/>
          </a:prstGeom>
          <a:noFill/>
          <a:ln>
            <a:noFill/>
          </a:ln>
        </p:spPr>
        <p:style>
          <a:lnRef idx="0"/>
          <a:fillRef idx="0"/>
          <a:effectRef idx="0"/>
          <a:fontRef idx="minor"/>
        </p:style>
      </p:sp>
      <p:pic>
        <p:nvPicPr>
          <p:cNvPr id="512" name="Picture 3" descr=""/>
          <p:cNvPicPr/>
          <p:nvPr/>
        </p:nvPicPr>
        <p:blipFill>
          <a:blip r:embed="rId1"/>
          <a:stretch/>
        </p:blipFill>
        <p:spPr>
          <a:xfrm>
            <a:off x="2725560" y="2350440"/>
            <a:ext cx="6359040" cy="295596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Random things we can’t control?</a:t>
            </a:r>
            <a:endParaRPr b="0" lang="en-US" sz="4000" spc="-1" strike="noStrike">
              <a:latin typeface="Arial"/>
            </a:endParaRPr>
          </a:p>
        </p:txBody>
      </p:sp>
      <p:sp>
        <p:nvSpPr>
          <p:cNvPr id="51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How to draw valid conclusions?</a:t>
            </a:r>
            <a:endParaRPr b="0" lang="en-US" sz="2200" spc="-1" strike="noStrike">
              <a:latin typeface="Arial"/>
            </a:endParaRPr>
          </a:p>
        </p:txBody>
      </p:sp>
      <p:pic>
        <p:nvPicPr>
          <p:cNvPr id="515" name="Picture 3" descr=""/>
          <p:cNvPicPr/>
          <p:nvPr/>
        </p:nvPicPr>
        <p:blipFill>
          <a:blip r:embed="rId1"/>
          <a:stretch/>
        </p:blipFill>
        <p:spPr>
          <a:xfrm>
            <a:off x="3357360" y="2465280"/>
            <a:ext cx="5476320" cy="192636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population</a:t>
            </a:r>
            <a:endParaRPr b="0" lang="en-US" sz="4000" spc="-1" strike="noStrike">
              <a:latin typeface="Arial"/>
            </a:endParaRPr>
          </a:p>
        </p:txBody>
      </p:sp>
      <p:sp>
        <p:nvSpPr>
          <p:cNvPr id="517" name="CustomShape 2"/>
          <p:cNvSpPr/>
          <p:nvPr/>
        </p:nvSpPr>
        <p:spPr>
          <a:xfrm>
            <a:off x="1202760" y="2011680"/>
            <a:ext cx="9783000" cy="4205160"/>
          </a:xfrm>
          <a:prstGeom prst="rect">
            <a:avLst/>
          </a:prstGeom>
          <a:noFill/>
          <a:ln>
            <a:noFill/>
          </a:ln>
        </p:spPr>
        <p:style>
          <a:lnRef idx="0"/>
          <a:fillRef idx="0"/>
          <a:effectRef idx="0"/>
          <a:fontRef idx="minor"/>
        </p:style>
      </p:sp>
      <p:pic>
        <p:nvPicPr>
          <p:cNvPr id="518" name="Picture 4" descr=""/>
          <p:cNvPicPr/>
          <p:nvPr/>
        </p:nvPicPr>
        <p:blipFill>
          <a:blip r:embed="rId1"/>
          <a:stretch/>
        </p:blipFill>
        <p:spPr>
          <a:xfrm>
            <a:off x="3931920" y="2741760"/>
            <a:ext cx="4324680" cy="274464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Repeat experiment?</a:t>
            </a:r>
            <a:endParaRPr b="0" lang="en-US" sz="4000" spc="-1" strike="noStrike">
              <a:latin typeface="Arial"/>
            </a:endParaRPr>
          </a:p>
        </p:txBody>
      </p:sp>
      <p:sp>
        <p:nvSpPr>
          <p:cNvPr id="520" name="CustomShape 2"/>
          <p:cNvSpPr/>
          <p:nvPr/>
        </p:nvSpPr>
        <p:spPr>
          <a:xfrm>
            <a:off x="1202760" y="2011680"/>
            <a:ext cx="9783000" cy="4205160"/>
          </a:xfrm>
          <a:prstGeom prst="rect">
            <a:avLst/>
          </a:prstGeom>
          <a:noFill/>
          <a:ln>
            <a:noFill/>
          </a:ln>
        </p:spPr>
        <p:style>
          <a:lnRef idx="0"/>
          <a:fillRef idx="0"/>
          <a:effectRef idx="0"/>
          <a:fontRef idx="minor"/>
        </p:style>
      </p:sp>
      <p:pic>
        <p:nvPicPr>
          <p:cNvPr id="521" name="Picture 3" descr=""/>
          <p:cNvPicPr/>
          <p:nvPr/>
        </p:nvPicPr>
        <p:blipFill>
          <a:blip r:embed="rId1"/>
          <a:stretch/>
        </p:blipFill>
        <p:spPr>
          <a:xfrm>
            <a:off x="2300040" y="2157480"/>
            <a:ext cx="7286400" cy="447552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Sampling Distribution </a:t>
            </a:r>
            <a:endParaRPr b="0" lang="en-US" sz="4000" spc="-1" strike="noStrike">
              <a:latin typeface="Arial"/>
            </a:endParaRPr>
          </a:p>
        </p:txBody>
      </p:sp>
      <p:sp>
        <p:nvSpPr>
          <p:cNvPr id="523" name="CustomShape 2"/>
          <p:cNvSpPr/>
          <p:nvPr/>
        </p:nvSpPr>
        <p:spPr>
          <a:xfrm>
            <a:off x="1202760" y="2011680"/>
            <a:ext cx="9783000" cy="4205160"/>
          </a:xfrm>
          <a:prstGeom prst="rect">
            <a:avLst/>
          </a:prstGeom>
          <a:noFill/>
          <a:ln>
            <a:noFill/>
          </a:ln>
        </p:spPr>
        <p:style>
          <a:lnRef idx="0"/>
          <a:fillRef idx="0"/>
          <a:effectRef idx="0"/>
          <a:fontRef idx="minor"/>
        </p:style>
      </p:sp>
      <p:pic>
        <p:nvPicPr>
          <p:cNvPr id="524" name="Picture 3" descr=""/>
          <p:cNvPicPr/>
          <p:nvPr/>
        </p:nvPicPr>
        <p:blipFill>
          <a:blip r:embed="rId1"/>
          <a:stretch/>
        </p:blipFill>
        <p:spPr>
          <a:xfrm>
            <a:off x="822960" y="2246040"/>
            <a:ext cx="4220280" cy="3736080"/>
          </a:xfrm>
          <a:prstGeom prst="rect">
            <a:avLst/>
          </a:prstGeom>
          <a:ln>
            <a:noFill/>
          </a:ln>
        </p:spPr>
      </p:pic>
      <p:pic>
        <p:nvPicPr>
          <p:cNvPr id="525" name="Picture 4" descr=""/>
          <p:cNvPicPr/>
          <p:nvPr/>
        </p:nvPicPr>
        <p:blipFill>
          <a:blip r:embed="rId2"/>
          <a:stretch/>
        </p:blipFill>
        <p:spPr>
          <a:xfrm>
            <a:off x="6446880" y="2283840"/>
            <a:ext cx="4311720" cy="3698640"/>
          </a:xfrm>
          <a:prstGeom prst="rect">
            <a:avLst/>
          </a:prstGeom>
          <a:ln>
            <a:noFill/>
          </a:ln>
        </p:spPr>
      </p:pic>
      <p:sp>
        <p:nvSpPr>
          <p:cNvPr id="526" name="CustomShape 3"/>
          <p:cNvSpPr/>
          <p:nvPr/>
        </p:nvSpPr>
        <p:spPr>
          <a:xfrm>
            <a:off x="6865560" y="6305400"/>
            <a:ext cx="2593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Any better option?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bridge the gap … assumptions </a:t>
            </a:r>
            <a:endParaRPr b="0" lang="en-US" sz="4000" spc="-1" strike="noStrike">
              <a:latin typeface="Arial"/>
            </a:endParaRPr>
          </a:p>
        </p:txBody>
      </p:sp>
      <p:sp>
        <p:nvSpPr>
          <p:cNvPr id="528"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assume Normal </a:t>
            </a:r>
            <a:endParaRPr b="0" lang="en-US" sz="2200" spc="-1" strike="noStrike">
              <a:latin typeface="Arial"/>
            </a:endParaRPr>
          </a:p>
        </p:txBody>
      </p:sp>
      <p:pic>
        <p:nvPicPr>
          <p:cNvPr id="529" name="Picture 2" descr="to close one&amp;#39;s eyes&amp;quot; in Thai | Lingopolo"/>
          <p:cNvPicPr/>
          <p:nvPr/>
        </p:nvPicPr>
        <p:blipFill>
          <a:blip r:embed="rId1"/>
          <a:stretch/>
        </p:blipFill>
        <p:spPr>
          <a:xfrm>
            <a:off x="4898880" y="2590920"/>
            <a:ext cx="4570920" cy="304704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pros</a:t>
            </a:r>
            <a:endParaRPr b="0" lang="en-US" sz="4000" spc="-1" strike="noStrike">
              <a:latin typeface="Arial"/>
            </a:endParaRPr>
          </a:p>
        </p:txBody>
      </p:sp>
      <p:sp>
        <p:nvSpPr>
          <p:cNvPr id="531" name="CustomShape 2"/>
          <p:cNvSpPr/>
          <p:nvPr/>
        </p:nvSpPr>
        <p:spPr>
          <a:xfrm>
            <a:off x="1202760" y="2011680"/>
            <a:ext cx="9783000" cy="4205160"/>
          </a:xfrm>
          <a:prstGeom prst="rect">
            <a:avLst/>
          </a:prstGeom>
          <a:noFill/>
          <a:ln>
            <a:noFill/>
          </a:ln>
        </p:spPr>
        <p:style>
          <a:lnRef idx="0"/>
          <a:fillRef idx="0"/>
          <a:effectRef idx="0"/>
          <a:fontRef idx="minor"/>
        </p:style>
      </p:sp>
      <p:pic>
        <p:nvPicPr>
          <p:cNvPr id="532" name="Picture 3" descr=""/>
          <p:cNvPicPr/>
          <p:nvPr/>
        </p:nvPicPr>
        <p:blipFill>
          <a:blip r:embed="rId1"/>
          <a:stretch/>
        </p:blipFill>
        <p:spPr>
          <a:xfrm>
            <a:off x="768240" y="2024640"/>
            <a:ext cx="10697040" cy="462996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cons</a:t>
            </a:r>
            <a:endParaRPr b="0" lang="en-US" sz="4000" spc="-1" strike="noStrike">
              <a:latin typeface="Arial"/>
            </a:endParaRPr>
          </a:p>
        </p:txBody>
      </p:sp>
      <p:sp>
        <p:nvSpPr>
          <p:cNvPr id="534" name="CustomShape 2"/>
          <p:cNvSpPr/>
          <p:nvPr/>
        </p:nvSpPr>
        <p:spPr>
          <a:xfrm>
            <a:off x="1202760" y="2011680"/>
            <a:ext cx="9783000" cy="4205160"/>
          </a:xfrm>
          <a:prstGeom prst="rect">
            <a:avLst/>
          </a:prstGeom>
          <a:noFill/>
          <a:ln>
            <a:noFill/>
          </a:ln>
        </p:spPr>
        <p:style>
          <a:lnRef idx="0"/>
          <a:fillRef idx="0"/>
          <a:effectRef idx="0"/>
          <a:fontRef idx="minor"/>
        </p:style>
      </p:sp>
      <p:pic>
        <p:nvPicPr>
          <p:cNvPr id="535" name="Picture 3" descr=""/>
          <p:cNvPicPr/>
          <p:nvPr/>
        </p:nvPicPr>
        <p:blipFill>
          <a:blip r:embed="rId1"/>
          <a:stretch/>
        </p:blipFill>
        <p:spPr>
          <a:xfrm>
            <a:off x="1381320" y="2011680"/>
            <a:ext cx="9306720" cy="4644000"/>
          </a:xfrm>
          <a:prstGeom prst="rect">
            <a:avLst/>
          </a:prstGeom>
          <a:ln>
            <a:noFill/>
          </a:ln>
        </p:spPr>
      </p:pic>
      <p:sp>
        <p:nvSpPr>
          <p:cNvPr id="536" name="CustomShape 3"/>
          <p:cNvSpPr/>
          <p:nvPr/>
        </p:nvSpPr>
        <p:spPr>
          <a:xfrm>
            <a:off x="7958160" y="5943600"/>
            <a:ext cx="30020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335b74"/>
                </a:solidFill>
                <a:latin typeface="Corbel"/>
                <a:ea typeface="DejaVu Sans"/>
              </a:rPr>
              <a:t>P value parametric: 0.04</a:t>
            </a:r>
            <a:endParaRPr b="0" lang="en-US" sz="1800" spc="-1" strike="noStrike">
              <a:latin typeface="Arial"/>
            </a:endParaRPr>
          </a:p>
          <a:p>
            <a:pPr>
              <a:lnSpc>
                <a:spcPct val="100000"/>
              </a:lnSpc>
            </a:pPr>
            <a:r>
              <a:rPr b="0" lang="en-US" sz="1800" spc="-1" strike="noStrike">
                <a:solidFill>
                  <a:srgbClr val="335b74"/>
                </a:solidFill>
                <a:latin typeface="Corbel"/>
                <a:ea typeface="DejaVu Sans"/>
              </a:rPr>
              <a:t>P value non par. : </a:t>
            </a:r>
            <a:r>
              <a:rPr b="0" lang="en-US" sz="1800" spc="-1" strike="noStrike">
                <a:solidFill>
                  <a:srgbClr val="335b74"/>
                </a:solidFill>
                <a:latin typeface="Corbel"/>
                <a:ea typeface="DejaVu Sans"/>
              </a:rPr>
              <a:t>	</a:t>
            </a:r>
            <a:r>
              <a:rPr b="0" lang="en-US" sz="1800" spc="-1" strike="noStrike">
                <a:solidFill>
                  <a:srgbClr val="335b74"/>
                </a:solidFill>
                <a:latin typeface="Corbel"/>
                <a:ea typeface="DejaVu Sans"/>
              </a:rPr>
              <a:t>0.63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check normality?</a:t>
            </a:r>
            <a:endParaRPr b="0" lang="en-US" sz="4000" spc="-1" strike="noStrike">
              <a:latin typeface="Arial"/>
            </a:endParaRPr>
          </a:p>
        </p:txBody>
      </p:sp>
      <p:sp>
        <p:nvSpPr>
          <p:cNvPr id="538" name="CustomShape 2"/>
          <p:cNvSpPr/>
          <p:nvPr/>
        </p:nvSpPr>
        <p:spPr>
          <a:xfrm>
            <a:off x="1202760" y="2011680"/>
            <a:ext cx="9783000" cy="4205160"/>
          </a:xfrm>
          <a:prstGeom prst="rect">
            <a:avLst/>
          </a:prstGeom>
          <a:noFill/>
          <a:ln>
            <a:noFill/>
          </a:ln>
        </p:spPr>
        <p:style>
          <a:lnRef idx="0"/>
          <a:fillRef idx="0"/>
          <a:effectRef idx="0"/>
          <a:fontRef idx="minor"/>
        </p:style>
      </p:sp>
      <p:pic>
        <p:nvPicPr>
          <p:cNvPr id="539" name="Picture 3" descr=""/>
          <p:cNvPicPr/>
          <p:nvPr/>
        </p:nvPicPr>
        <p:blipFill>
          <a:blip r:embed="rId1"/>
          <a:stretch/>
        </p:blipFill>
        <p:spPr>
          <a:xfrm>
            <a:off x="233640" y="1792800"/>
            <a:ext cx="11766600" cy="50932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did we learn?</a:t>
            </a:r>
            <a:endParaRPr b="0" lang="en-US" sz="4000" spc="-1" strike="noStrike">
              <a:latin typeface="Arial"/>
            </a:endParaRPr>
          </a:p>
        </p:txBody>
      </p:sp>
      <p:sp>
        <p:nvSpPr>
          <p:cNvPr id="168" name="CustomShape 2"/>
          <p:cNvSpPr/>
          <p:nvPr/>
        </p:nvSpPr>
        <p:spPr>
          <a:xfrm>
            <a:off x="1202760" y="2011680"/>
            <a:ext cx="9783000" cy="4205160"/>
          </a:xfrm>
          <a:prstGeom prst="rect">
            <a:avLst/>
          </a:prstGeom>
          <a:noFill/>
          <a:ln>
            <a:noFill/>
          </a:ln>
        </p:spPr>
        <p:style>
          <a:lnRef idx="0"/>
          <a:fillRef idx="0"/>
          <a:effectRef idx="0"/>
          <a:fontRef idx="minor"/>
        </p:style>
      </p:sp>
      <p:pic>
        <p:nvPicPr>
          <p:cNvPr id="169" name="Picture 3" descr=""/>
          <p:cNvPicPr/>
          <p:nvPr/>
        </p:nvPicPr>
        <p:blipFill>
          <a:blip r:embed="rId1"/>
          <a:stretch/>
        </p:blipFill>
        <p:spPr>
          <a:xfrm>
            <a:off x="1141560" y="3042360"/>
            <a:ext cx="10381680" cy="237276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Normality tests</a:t>
            </a:r>
            <a:endParaRPr b="0" lang="en-US" sz="4000" spc="-1" strike="noStrike">
              <a:latin typeface="Arial"/>
            </a:endParaRPr>
          </a:p>
        </p:txBody>
      </p:sp>
      <p:sp>
        <p:nvSpPr>
          <p:cNvPr id="541" name="CustomShape 2"/>
          <p:cNvSpPr/>
          <p:nvPr/>
        </p:nvSpPr>
        <p:spPr>
          <a:xfrm>
            <a:off x="1202760" y="2011680"/>
            <a:ext cx="9783000" cy="4205160"/>
          </a:xfrm>
          <a:prstGeom prst="rect">
            <a:avLst/>
          </a:prstGeom>
          <a:noFill/>
          <a:ln>
            <a:noFill/>
          </a:ln>
        </p:spPr>
        <p:style>
          <a:lnRef idx="0"/>
          <a:fillRef idx="0"/>
          <a:effectRef idx="0"/>
          <a:fontRef idx="minor"/>
        </p:style>
      </p:sp>
      <p:pic>
        <p:nvPicPr>
          <p:cNvPr id="542" name="Picture 3" descr=""/>
          <p:cNvPicPr/>
          <p:nvPr/>
        </p:nvPicPr>
        <p:blipFill>
          <a:blip r:embed="rId1"/>
          <a:stretch/>
        </p:blipFill>
        <p:spPr>
          <a:xfrm>
            <a:off x="654480" y="2011680"/>
            <a:ext cx="4447080" cy="4285800"/>
          </a:xfrm>
          <a:prstGeom prst="rect">
            <a:avLst/>
          </a:prstGeom>
          <a:ln>
            <a:noFill/>
          </a:ln>
        </p:spPr>
      </p:pic>
      <p:pic>
        <p:nvPicPr>
          <p:cNvPr id="543" name="Picture 4" descr=""/>
          <p:cNvPicPr/>
          <p:nvPr/>
        </p:nvPicPr>
        <p:blipFill>
          <a:blip r:embed="rId2"/>
          <a:stretch/>
        </p:blipFill>
        <p:spPr>
          <a:xfrm>
            <a:off x="6033240" y="1285560"/>
            <a:ext cx="4952520" cy="3314160"/>
          </a:xfrm>
          <a:prstGeom prst="rect">
            <a:avLst/>
          </a:prstGeom>
          <a:ln>
            <a:noFill/>
          </a:ln>
        </p:spPr>
      </p:pic>
      <p:pic>
        <p:nvPicPr>
          <p:cNvPr id="544" name="Picture 5" descr=""/>
          <p:cNvPicPr/>
          <p:nvPr/>
        </p:nvPicPr>
        <p:blipFill>
          <a:blip r:embed="rId3"/>
          <a:stretch/>
        </p:blipFill>
        <p:spPr>
          <a:xfrm>
            <a:off x="5919120" y="4819320"/>
            <a:ext cx="5181120" cy="184716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Assume normal sample distribution </a:t>
            </a:r>
            <a:endParaRPr b="0" lang="en-US" sz="4000" spc="-1" strike="noStrike">
              <a:latin typeface="Arial"/>
            </a:endParaRPr>
          </a:p>
        </p:txBody>
      </p:sp>
      <p:sp>
        <p:nvSpPr>
          <p:cNvPr id="546" name="CustomShape 2"/>
          <p:cNvSpPr/>
          <p:nvPr/>
        </p:nvSpPr>
        <p:spPr>
          <a:xfrm>
            <a:off x="1202760" y="2011680"/>
            <a:ext cx="9783000" cy="4205160"/>
          </a:xfrm>
          <a:prstGeom prst="rect">
            <a:avLst/>
          </a:prstGeom>
          <a:noFill/>
          <a:ln>
            <a:noFill/>
          </a:ln>
        </p:spPr>
        <p:style>
          <a:lnRef idx="0"/>
          <a:fillRef idx="0"/>
          <a:effectRef idx="0"/>
          <a:fontRef idx="minor"/>
        </p:style>
      </p:sp>
      <p:pic>
        <p:nvPicPr>
          <p:cNvPr id="547" name="Picture 3" descr=""/>
          <p:cNvPicPr/>
          <p:nvPr/>
        </p:nvPicPr>
        <p:blipFill>
          <a:blip r:embed="rId1"/>
          <a:stretch/>
        </p:blipFill>
        <p:spPr>
          <a:xfrm>
            <a:off x="3219480" y="2109960"/>
            <a:ext cx="4122360" cy="400860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CustomShape 1"/>
          <p:cNvSpPr/>
          <p:nvPr/>
        </p:nvSpPr>
        <p:spPr>
          <a:xfrm>
            <a:off x="1202760" y="284040"/>
            <a:ext cx="9783000" cy="1507680"/>
          </a:xfrm>
          <a:prstGeom prst="rect">
            <a:avLst/>
          </a:prstGeom>
          <a:noFill/>
          <a:ln>
            <a:noFill/>
          </a:ln>
        </p:spPr>
        <p:style>
          <a:lnRef idx="0"/>
          <a:fillRef idx="0"/>
          <a:effectRef idx="0"/>
          <a:fontRef idx="minor"/>
        </p:style>
      </p:sp>
      <p:sp>
        <p:nvSpPr>
          <p:cNvPr id="549" name="CustomShape 2"/>
          <p:cNvSpPr/>
          <p:nvPr/>
        </p:nvSpPr>
        <p:spPr>
          <a:xfrm>
            <a:off x="1202760" y="2011680"/>
            <a:ext cx="9783000" cy="4205160"/>
          </a:xfrm>
          <a:prstGeom prst="rect">
            <a:avLst/>
          </a:prstGeom>
          <a:noFill/>
          <a:ln>
            <a:noFill/>
          </a:ln>
        </p:spPr>
        <p:style>
          <a:lnRef idx="0"/>
          <a:fillRef idx="0"/>
          <a:effectRef idx="0"/>
          <a:fontRef idx="minor"/>
        </p:style>
      </p:sp>
      <p:pic>
        <p:nvPicPr>
          <p:cNvPr id="550" name="Picture 3" descr=""/>
          <p:cNvPicPr/>
          <p:nvPr/>
        </p:nvPicPr>
        <p:blipFill>
          <a:blip r:embed="rId1"/>
          <a:stretch/>
        </p:blipFill>
        <p:spPr>
          <a:xfrm>
            <a:off x="299520" y="885960"/>
            <a:ext cx="5343120" cy="5724360"/>
          </a:xfrm>
          <a:prstGeom prst="rect">
            <a:avLst/>
          </a:prstGeom>
          <a:ln>
            <a:noFill/>
          </a:ln>
        </p:spPr>
      </p:pic>
      <p:pic>
        <p:nvPicPr>
          <p:cNvPr id="551" name="Picture 4" descr=""/>
          <p:cNvPicPr/>
          <p:nvPr/>
        </p:nvPicPr>
        <p:blipFill>
          <a:blip r:embed="rId2"/>
          <a:stretch/>
        </p:blipFill>
        <p:spPr>
          <a:xfrm>
            <a:off x="5719680" y="962280"/>
            <a:ext cx="5190840" cy="557172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Do not rely on CLT </a:t>
            </a:r>
            <a:endParaRPr b="0" lang="en-US" sz="4000" spc="-1" strike="noStrike">
              <a:latin typeface="Arial"/>
            </a:endParaRPr>
          </a:p>
        </p:txBody>
      </p:sp>
      <p:sp>
        <p:nvSpPr>
          <p:cNvPr id="553" name="CustomShape 2"/>
          <p:cNvSpPr/>
          <p:nvPr/>
        </p:nvSpPr>
        <p:spPr>
          <a:xfrm>
            <a:off x="1202760" y="2011680"/>
            <a:ext cx="9783000" cy="4205160"/>
          </a:xfrm>
          <a:prstGeom prst="rect">
            <a:avLst/>
          </a:prstGeom>
          <a:noFill/>
          <a:ln>
            <a:noFill/>
          </a:ln>
        </p:spPr>
        <p:style>
          <a:lnRef idx="0"/>
          <a:fillRef idx="0"/>
          <a:effectRef idx="0"/>
          <a:fontRef idx="minor"/>
        </p:style>
      </p:sp>
      <p:pic>
        <p:nvPicPr>
          <p:cNvPr id="554" name="Picture 3" descr=""/>
          <p:cNvPicPr/>
          <p:nvPr/>
        </p:nvPicPr>
        <p:blipFill>
          <a:blip r:embed="rId1"/>
          <a:stretch/>
        </p:blipFill>
        <p:spPr>
          <a:xfrm>
            <a:off x="4490640" y="2290680"/>
            <a:ext cx="3666600" cy="364752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bootstrapping</a:t>
            </a:r>
            <a:endParaRPr b="0" lang="en-US" sz="4000" spc="-1" strike="noStrike">
              <a:latin typeface="Arial"/>
            </a:endParaRPr>
          </a:p>
        </p:txBody>
      </p:sp>
      <p:sp>
        <p:nvSpPr>
          <p:cNvPr id="55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557" name="Picture 3" descr=""/>
          <p:cNvPicPr/>
          <p:nvPr/>
        </p:nvPicPr>
        <p:blipFill>
          <a:blip r:embed="rId1"/>
          <a:stretch/>
        </p:blipFill>
        <p:spPr>
          <a:xfrm>
            <a:off x="1202760" y="2099520"/>
            <a:ext cx="5034240" cy="4029480"/>
          </a:xfrm>
          <a:prstGeom prst="rect">
            <a:avLst/>
          </a:prstGeom>
          <a:ln>
            <a:noFill/>
          </a:ln>
        </p:spPr>
      </p:pic>
      <p:pic>
        <p:nvPicPr>
          <p:cNvPr id="558" name="Picture 4" descr=""/>
          <p:cNvPicPr/>
          <p:nvPr/>
        </p:nvPicPr>
        <p:blipFill>
          <a:blip r:embed="rId2"/>
          <a:stretch/>
        </p:blipFill>
        <p:spPr>
          <a:xfrm>
            <a:off x="7302240" y="2043000"/>
            <a:ext cx="3762000" cy="414288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bootstrap?</a:t>
            </a:r>
            <a:endParaRPr b="0" lang="en-US" sz="4000" spc="-1" strike="noStrike">
              <a:latin typeface="Arial"/>
            </a:endParaRPr>
          </a:p>
        </p:txBody>
      </p:sp>
      <p:sp>
        <p:nvSpPr>
          <p:cNvPr id="560" name="CustomShape 2"/>
          <p:cNvSpPr/>
          <p:nvPr/>
        </p:nvSpPr>
        <p:spPr>
          <a:xfrm>
            <a:off x="1202760" y="2011680"/>
            <a:ext cx="9783000" cy="4205160"/>
          </a:xfrm>
          <a:prstGeom prst="rect">
            <a:avLst/>
          </a:prstGeom>
          <a:noFill/>
          <a:ln>
            <a:noFill/>
          </a:ln>
        </p:spPr>
        <p:style>
          <a:lnRef idx="0"/>
          <a:fillRef idx="0"/>
          <a:effectRef idx="0"/>
          <a:fontRef idx="minor"/>
        </p:style>
      </p:sp>
      <p:pic>
        <p:nvPicPr>
          <p:cNvPr id="561" name="Picture 3" descr=""/>
          <p:cNvPicPr/>
          <p:nvPr/>
        </p:nvPicPr>
        <p:blipFill>
          <a:blip r:embed="rId1"/>
          <a:stretch/>
        </p:blipFill>
        <p:spPr>
          <a:xfrm>
            <a:off x="3052800" y="2454840"/>
            <a:ext cx="6085080" cy="1946880"/>
          </a:xfrm>
          <a:prstGeom prst="rect">
            <a:avLst/>
          </a:prstGeom>
          <a:ln>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Sampling with replacement</a:t>
            </a:r>
            <a:endParaRPr b="0" lang="en-US" sz="4000" spc="-1" strike="noStrike">
              <a:latin typeface="Arial"/>
            </a:endParaRPr>
          </a:p>
        </p:txBody>
      </p:sp>
      <p:sp>
        <p:nvSpPr>
          <p:cNvPr id="56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Same number of measurments </a:t>
            </a:r>
            <a:endParaRPr b="0" lang="en-US" sz="2200" spc="-1" strike="noStrike">
              <a:latin typeface="Arial"/>
            </a:endParaRPr>
          </a:p>
        </p:txBody>
      </p:sp>
      <p:pic>
        <p:nvPicPr>
          <p:cNvPr id="564" name="Picture 3" descr=""/>
          <p:cNvPicPr/>
          <p:nvPr/>
        </p:nvPicPr>
        <p:blipFill>
          <a:blip r:embed="rId1"/>
          <a:stretch/>
        </p:blipFill>
        <p:spPr>
          <a:xfrm>
            <a:off x="523440" y="2011680"/>
            <a:ext cx="5312880" cy="3295440"/>
          </a:xfrm>
          <a:prstGeom prst="rect">
            <a:avLst/>
          </a:prstGeom>
          <a:ln>
            <a:noFill/>
          </a:ln>
        </p:spPr>
      </p:pic>
      <p:pic>
        <p:nvPicPr>
          <p:cNvPr id="565" name="Picture 4" descr=""/>
          <p:cNvPicPr/>
          <p:nvPr/>
        </p:nvPicPr>
        <p:blipFill>
          <a:blip r:embed="rId2"/>
          <a:stretch/>
        </p:blipFill>
        <p:spPr>
          <a:xfrm>
            <a:off x="6516720" y="2011680"/>
            <a:ext cx="5405040" cy="329544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Bootsrapped dataset </a:t>
            </a:r>
            <a:endParaRPr b="0" lang="en-US" sz="4000" spc="-1" strike="noStrike">
              <a:latin typeface="Arial"/>
            </a:endParaRPr>
          </a:p>
        </p:txBody>
      </p:sp>
      <p:sp>
        <p:nvSpPr>
          <p:cNvPr id="567" name="CustomShape 2"/>
          <p:cNvSpPr/>
          <p:nvPr/>
        </p:nvSpPr>
        <p:spPr>
          <a:xfrm>
            <a:off x="1202760" y="2011680"/>
            <a:ext cx="9783000" cy="4205160"/>
          </a:xfrm>
          <a:prstGeom prst="rect">
            <a:avLst/>
          </a:prstGeom>
          <a:noFill/>
          <a:ln>
            <a:noFill/>
          </a:ln>
        </p:spPr>
        <p:style>
          <a:lnRef idx="0"/>
          <a:fillRef idx="0"/>
          <a:effectRef idx="0"/>
          <a:fontRef idx="minor"/>
        </p:style>
      </p:sp>
      <p:pic>
        <p:nvPicPr>
          <p:cNvPr id="568" name="Picture 3" descr=""/>
          <p:cNvPicPr/>
          <p:nvPr/>
        </p:nvPicPr>
        <p:blipFill>
          <a:blip r:embed="rId1"/>
          <a:stretch/>
        </p:blipFill>
        <p:spPr>
          <a:xfrm>
            <a:off x="2709360" y="2390400"/>
            <a:ext cx="6769800" cy="344772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mean </a:t>
            </a:r>
            <a:endParaRPr b="0" lang="en-US" sz="4000" spc="-1" strike="noStrike">
              <a:latin typeface="Arial"/>
            </a:endParaRPr>
          </a:p>
        </p:txBody>
      </p:sp>
      <p:sp>
        <p:nvSpPr>
          <p:cNvPr id="570" name="CustomShape 2"/>
          <p:cNvSpPr/>
          <p:nvPr/>
        </p:nvSpPr>
        <p:spPr>
          <a:xfrm>
            <a:off x="1202760" y="2011680"/>
            <a:ext cx="9783000" cy="4205160"/>
          </a:xfrm>
          <a:prstGeom prst="rect">
            <a:avLst/>
          </a:prstGeom>
          <a:noFill/>
          <a:ln>
            <a:noFill/>
          </a:ln>
        </p:spPr>
        <p:style>
          <a:lnRef idx="0"/>
          <a:fillRef idx="0"/>
          <a:effectRef idx="0"/>
          <a:fontRef idx="minor"/>
        </p:style>
      </p:sp>
      <p:pic>
        <p:nvPicPr>
          <p:cNvPr id="571" name="Picture 3" descr=""/>
          <p:cNvPicPr/>
          <p:nvPr/>
        </p:nvPicPr>
        <p:blipFill>
          <a:blip r:embed="rId1"/>
          <a:stretch/>
        </p:blipFill>
        <p:spPr>
          <a:xfrm>
            <a:off x="2950920" y="2575800"/>
            <a:ext cx="5451120" cy="307656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1202760" y="284040"/>
            <a:ext cx="9783000" cy="1507680"/>
          </a:xfrm>
          <a:prstGeom prst="rect">
            <a:avLst/>
          </a:prstGeom>
          <a:noFill/>
          <a:ln>
            <a:noFill/>
          </a:ln>
        </p:spPr>
        <p:style>
          <a:lnRef idx="0"/>
          <a:fillRef idx="0"/>
          <a:effectRef idx="0"/>
          <a:fontRef idx="minor"/>
        </p:style>
      </p:sp>
      <p:sp>
        <p:nvSpPr>
          <p:cNvPr id="573" name="CustomShape 2"/>
          <p:cNvSpPr/>
          <p:nvPr/>
        </p:nvSpPr>
        <p:spPr>
          <a:xfrm>
            <a:off x="1202760" y="2011680"/>
            <a:ext cx="9783000" cy="4205160"/>
          </a:xfrm>
          <a:prstGeom prst="rect">
            <a:avLst/>
          </a:prstGeom>
          <a:noFill/>
          <a:ln>
            <a:noFill/>
          </a:ln>
        </p:spPr>
        <p:style>
          <a:lnRef idx="0"/>
          <a:fillRef idx="0"/>
          <a:effectRef idx="0"/>
          <a:fontRef idx="minor"/>
        </p:style>
      </p:sp>
      <p:pic>
        <p:nvPicPr>
          <p:cNvPr id="574" name="Picture 3" descr=""/>
          <p:cNvPicPr/>
          <p:nvPr/>
        </p:nvPicPr>
        <p:blipFill>
          <a:blip r:embed="rId1"/>
          <a:stretch/>
        </p:blipFill>
        <p:spPr>
          <a:xfrm>
            <a:off x="1656000" y="1846080"/>
            <a:ext cx="8086680" cy="45367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did we learn?</a:t>
            </a:r>
            <a:endParaRPr b="0" lang="en-US" sz="4000" spc="-1" strike="noStrike">
              <a:latin typeface="Arial"/>
            </a:endParaRPr>
          </a:p>
        </p:txBody>
      </p:sp>
      <p:sp>
        <p:nvSpPr>
          <p:cNvPr id="171" name="CustomShape 2"/>
          <p:cNvSpPr/>
          <p:nvPr/>
        </p:nvSpPr>
        <p:spPr>
          <a:xfrm>
            <a:off x="1202760" y="2011680"/>
            <a:ext cx="9783000" cy="4205160"/>
          </a:xfrm>
          <a:prstGeom prst="rect">
            <a:avLst/>
          </a:prstGeom>
          <a:noFill/>
          <a:ln>
            <a:noFill/>
          </a:ln>
        </p:spPr>
        <p:style>
          <a:lnRef idx="0"/>
          <a:fillRef idx="0"/>
          <a:effectRef idx="0"/>
          <a:fontRef idx="minor"/>
        </p:style>
      </p:sp>
      <p:pic>
        <p:nvPicPr>
          <p:cNvPr id="172" name="Picture 3" descr=""/>
          <p:cNvPicPr/>
          <p:nvPr/>
        </p:nvPicPr>
        <p:blipFill>
          <a:blip r:embed="rId1"/>
          <a:stretch/>
        </p:blipFill>
        <p:spPr>
          <a:xfrm>
            <a:off x="282960" y="2268360"/>
            <a:ext cx="10381680" cy="2372760"/>
          </a:xfrm>
          <a:prstGeom prst="rect">
            <a:avLst/>
          </a:prstGeom>
          <a:ln>
            <a:noFill/>
          </a:ln>
        </p:spPr>
      </p:pic>
      <p:pic>
        <p:nvPicPr>
          <p:cNvPr id="173" name="Picture 4" descr=""/>
          <p:cNvPicPr/>
          <p:nvPr/>
        </p:nvPicPr>
        <p:blipFill>
          <a:blip r:embed="rId2"/>
          <a:stretch/>
        </p:blipFill>
        <p:spPr>
          <a:xfrm>
            <a:off x="282960" y="5044680"/>
            <a:ext cx="9523080" cy="89784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bootstrapping</a:t>
            </a:r>
            <a:endParaRPr b="0" lang="en-US" sz="4000" spc="-1" strike="noStrike">
              <a:latin typeface="Arial"/>
            </a:endParaRPr>
          </a:p>
        </p:txBody>
      </p:sp>
      <p:sp>
        <p:nvSpPr>
          <p:cNvPr id="576" name="CustomShape 2"/>
          <p:cNvSpPr/>
          <p:nvPr/>
        </p:nvSpPr>
        <p:spPr>
          <a:xfrm>
            <a:off x="1202760" y="2011680"/>
            <a:ext cx="9783000" cy="4205160"/>
          </a:xfrm>
          <a:prstGeom prst="rect">
            <a:avLst/>
          </a:prstGeom>
          <a:noFill/>
          <a:ln>
            <a:noFill/>
          </a:ln>
        </p:spPr>
        <p:style>
          <a:lnRef idx="0"/>
          <a:fillRef idx="0"/>
          <a:effectRef idx="0"/>
          <a:fontRef idx="minor"/>
        </p:style>
      </p:sp>
      <p:pic>
        <p:nvPicPr>
          <p:cNvPr id="577" name="Picture 3" descr=""/>
          <p:cNvPicPr/>
          <p:nvPr/>
        </p:nvPicPr>
        <p:blipFill>
          <a:blip r:embed="rId1"/>
          <a:stretch/>
        </p:blipFill>
        <p:spPr>
          <a:xfrm>
            <a:off x="1748520" y="2011680"/>
            <a:ext cx="8691840" cy="448848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1202760" y="284040"/>
            <a:ext cx="9783000" cy="1507680"/>
          </a:xfrm>
          <a:prstGeom prst="rect">
            <a:avLst/>
          </a:prstGeom>
          <a:noFill/>
          <a:ln>
            <a:noFill/>
          </a:ln>
        </p:spPr>
        <p:style>
          <a:lnRef idx="0"/>
          <a:fillRef idx="0"/>
          <a:effectRef idx="0"/>
          <a:fontRef idx="minor"/>
        </p:style>
      </p:sp>
      <p:sp>
        <p:nvSpPr>
          <p:cNvPr id="579" name="CustomShape 2"/>
          <p:cNvSpPr/>
          <p:nvPr/>
        </p:nvSpPr>
        <p:spPr>
          <a:xfrm>
            <a:off x="1202760" y="2011680"/>
            <a:ext cx="9783000" cy="4205160"/>
          </a:xfrm>
          <a:prstGeom prst="rect">
            <a:avLst/>
          </a:prstGeom>
          <a:noFill/>
          <a:ln>
            <a:noFill/>
          </a:ln>
        </p:spPr>
        <p:style>
          <a:lnRef idx="0"/>
          <a:fillRef idx="0"/>
          <a:effectRef idx="0"/>
          <a:fontRef idx="minor"/>
        </p:style>
      </p:sp>
      <p:pic>
        <p:nvPicPr>
          <p:cNvPr id="580" name="Picture 3" descr=""/>
          <p:cNvPicPr/>
          <p:nvPr/>
        </p:nvPicPr>
        <p:blipFill>
          <a:blip r:embed="rId1"/>
          <a:stretch/>
        </p:blipFill>
        <p:spPr>
          <a:xfrm>
            <a:off x="1202760" y="1944360"/>
            <a:ext cx="4892040" cy="2338200"/>
          </a:xfrm>
          <a:prstGeom prst="rect">
            <a:avLst/>
          </a:prstGeom>
          <a:ln>
            <a:noFill/>
          </a:ln>
        </p:spPr>
      </p:pic>
      <p:pic>
        <p:nvPicPr>
          <p:cNvPr id="581" name="Picture 4" descr=""/>
          <p:cNvPicPr/>
          <p:nvPr/>
        </p:nvPicPr>
        <p:blipFill>
          <a:blip r:embed="rId2"/>
          <a:stretch/>
        </p:blipFill>
        <p:spPr>
          <a:xfrm>
            <a:off x="1202760" y="4502520"/>
            <a:ext cx="4892040" cy="1933200"/>
          </a:xfrm>
          <a:prstGeom prst="rect">
            <a:avLst/>
          </a:prstGeom>
          <a:ln>
            <a:noFill/>
          </a:ln>
        </p:spPr>
      </p:pic>
      <p:pic>
        <p:nvPicPr>
          <p:cNvPr id="582" name="Picture 5" descr=""/>
          <p:cNvPicPr/>
          <p:nvPr/>
        </p:nvPicPr>
        <p:blipFill>
          <a:blip r:embed="rId3"/>
          <a:stretch/>
        </p:blipFill>
        <p:spPr>
          <a:xfrm>
            <a:off x="7538760" y="2569320"/>
            <a:ext cx="3666600" cy="364752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End result </a:t>
            </a:r>
            <a:endParaRPr b="0" lang="en-US" sz="4000" spc="-1" strike="noStrike">
              <a:latin typeface="Arial"/>
            </a:endParaRPr>
          </a:p>
        </p:txBody>
      </p:sp>
      <p:sp>
        <p:nvSpPr>
          <p:cNvPr id="584" name="CustomShape 2"/>
          <p:cNvSpPr/>
          <p:nvPr/>
        </p:nvSpPr>
        <p:spPr>
          <a:xfrm>
            <a:off x="1202760" y="2011680"/>
            <a:ext cx="9783000" cy="4205160"/>
          </a:xfrm>
          <a:prstGeom prst="rect">
            <a:avLst/>
          </a:prstGeom>
          <a:noFill/>
          <a:ln>
            <a:noFill/>
          </a:ln>
        </p:spPr>
        <p:style>
          <a:lnRef idx="0"/>
          <a:fillRef idx="0"/>
          <a:effectRef idx="0"/>
          <a:fontRef idx="minor"/>
        </p:style>
      </p:sp>
      <p:pic>
        <p:nvPicPr>
          <p:cNvPr id="585" name="Picture 3" descr=""/>
          <p:cNvPicPr/>
          <p:nvPr/>
        </p:nvPicPr>
        <p:blipFill>
          <a:blip r:embed="rId1"/>
          <a:stretch/>
        </p:blipFill>
        <p:spPr>
          <a:xfrm>
            <a:off x="1056600" y="2445120"/>
            <a:ext cx="9468000" cy="399060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Importance </a:t>
            </a:r>
            <a:endParaRPr b="0" lang="en-US" sz="4000" spc="-1" strike="noStrike">
              <a:latin typeface="Arial"/>
            </a:endParaRPr>
          </a:p>
        </p:txBody>
      </p:sp>
      <p:sp>
        <p:nvSpPr>
          <p:cNvPr id="587" name="CustomShape 2"/>
          <p:cNvSpPr/>
          <p:nvPr/>
        </p:nvSpPr>
        <p:spPr>
          <a:xfrm>
            <a:off x="1202760" y="2011680"/>
            <a:ext cx="9783000" cy="4205160"/>
          </a:xfrm>
          <a:prstGeom prst="rect">
            <a:avLst/>
          </a:prstGeom>
          <a:noFill/>
          <a:ln>
            <a:noFill/>
          </a:ln>
        </p:spPr>
        <p:style>
          <a:lnRef idx="0"/>
          <a:fillRef idx="0"/>
          <a:effectRef idx="0"/>
          <a:fontRef idx="minor"/>
        </p:style>
      </p:sp>
      <p:pic>
        <p:nvPicPr>
          <p:cNvPr id="588" name="Picture 3" descr=""/>
          <p:cNvPicPr/>
          <p:nvPr/>
        </p:nvPicPr>
        <p:blipFill>
          <a:blip r:embed="rId1"/>
          <a:stretch/>
        </p:blipFill>
        <p:spPr>
          <a:xfrm>
            <a:off x="460080" y="2274120"/>
            <a:ext cx="5311080" cy="3942720"/>
          </a:xfrm>
          <a:prstGeom prst="rect">
            <a:avLst/>
          </a:prstGeom>
          <a:ln>
            <a:noFill/>
          </a:ln>
        </p:spPr>
      </p:pic>
      <p:pic>
        <p:nvPicPr>
          <p:cNvPr id="589" name="Picture 4" descr=""/>
          <p:cNvPicPr/>
          <p:nvPr/>
        </p:nvPicPr>
        <p:blipFill>
          <a:blip r:embed="rId2"/>
          <a:stretch/>
        </p:blipFill>
        <p:spPr>
          <a:xfrm>
            <a:off x="6338520" y="2274120"/>
            <a:ext cx="4976280" cy="394272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Confidence interval</a:t>
            </a:r>
            <a:endParaRPr b="0" lang="en-US" sz="4000" spc="-1" strike="noStrike">
              <a:latin typeface="Arial"/>
            </a:endParaRPr>
          </a:p>
        </p:txBody>
      </p:sp>
      <p:sp>
        <p:nvSpPr>
          <p:cNvPr id="591"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Does the interval include zero?</a:t>
            </a:r>
            <a:endParaRPr b="0" lang="en-US" sz="2200" spc="-1" strike="noStrike">
              <a:latin typeface="Arial"/>
            </a:endParaRPr>
          </a:p>
        </p:txBody>
      </p:sp>
      <p:pic>
        <p:nvPicPr>
          <p:cNvPr id="592" name="Picture 3" descr=""/>
          <p:cNvPicPr/>
          <p:nvPr/>
        </p:nvPicPr>
        <p:blipFill>
          <a:blip r:embed="rId1"/>
          <a:stretch/>
        </p:blipFill>
        <p:spPr>
          <a:xfrm>
            <a:off x="822600" y="1626480"/>
            <a:ext cx="9896760" cy="360000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Fake data </a:t>
            </a:r>
            <a:endParaRPr b="0" lang="en-US" sz="4000" spc="-1" strike="noStrike">
              <a:latin typeface="Arial"/>
            </a:endParaRPr>
          </a:p>
        </p:txBody>
      </p:sp>
      <p:sp>
        <p:nvSpPr>
          <p:cNvPr id="594" name="CustomShape 2"/>
          <p:cNvSpPr/>
          <p:nvPr/>
        </p:nvSpPr>
        <p:spPr>
          <a:xfrm>
            <a:off x="1202760" y="2011680"/>
            <a:ext cx="9783000" cy="4205160"/>
          </a:xfrm>
          <a:prstGeom prst="rect">
            <a:avLst/>
          </a:prstGeom>
          <a:noFill/>
          <a:ln>
            <a:noFill/>
          </a:ln>
        </p:spPr>
        <p:style>
          <a:lnRef idx="0"/>
          <a:fillRef idx="0"/>
          <a:effectRef idx="0"/>
          <a:fontRef idx="minor"/>
        </p:style>
      </p:sp>
      <p:pic>
        <p:nvPicPr>
          <p:cNvPr id="595" name="Picture 4" descr=""/>
          <p:cNvPicPr/>
          <p:nvPr/>
        </p:nvPicPr>
        <p:blipFill>
          <a:blip r:embed="rId1"/>
          <a:stretch/>
        </p:blipFill>
        <p:spPr>
          <a:xfrm>
            <a:off x="4461480" y="1671120"/>
            <a:ext cx="7000920" cy="4885920"/>
          </a:xfrm>
          <a:prstGeom prst="rect">
            <a:avLst/>
          </a:prstGeom>
          <a:ln>
            <a:noFill/>
          </a:ln>
        </p:spPr>
      </p:pic>
      <p:pic>
        <p:nvPicPr>
          <p:cNvPr id="596" name="Picture 5" descr=""/>
          <p:cNvPicPr/>
          <p:nvPr/>
        </p:nvPicPr>
        <p:blipFill>
          <a:blip r:embed="rId2"/>
          <a:stretch/>
        </p:blipFill>
        <p:spPr>
          <a:xfrm>
            <a:off x="261720" y="5172120"/>
            <a:ext cx="3438000" cy="36108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Specific population</a:t>
            </a:r>
            <a:endParaRPr b="0" lang="en-US" sz="4000" spc="-1" strike="noStrike">
              <a:latin typeface="Arial"/>
            </a:endParaRPr>
          </a:p>
        </p:txBody>
      </p:sp>
      <p:sp>
        <p:nvSpPr>
          <p:cNvPr id="598"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Old patients with diabetes </a:t>
            </a:r>
            <a:endParaRPr b="0" lang="en-US" sz="2200" spc="-1" strike="noStrike">
              <a:latin typeface="Arial"/>
            </a:endParaRPr>
          </a:p>
        </p:txBody>
      </p:sp>
      <p:pic>
        <p:nvPicPr>
          <p:cNvPr id="599" name="Picture 3" descr=""/>
          <p:cNvPicPr/>
          <p:nvPr/>
        </p:nvPicPr>
        <p:blipFill>
          <a:blip r:embed="rId1"/>
          <a:stretch/>
        </p:blipFill>
        <p:spPr>
          <a:xfrm>
            <a:off x="5342760" y="2011680"/>
            <a:ext cx="6581520" cy="4714560"/>
          </a:xfrm>
          <a:prstGeom prst="rect">
            <a:avLst/>
          </a:prstGeom>
          <a:ln>
            <a:noFill/>
          </a:ln>
        </p:spPr>
      </p:pic>
      <p:pic>
        <p:nvPicPr>
          <p:cNvPr id="600" name="Picture 4" descr=""/>
          <p:cNvPicPr/>
          <p:nvPr/>
        </p:nvPicPr>
        <p:blipFill>
          <a:blip r:embed="rId2"/>
          <a:stretch/>
        </p:blipFill>
        <p:spPr>
          <a:xfrm>
            <a:off x="0" y="4681440"/>
            <a:ext cx="4753800" cy="73260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01" name="CustomShape 1"/>
          <p:cNvSpPr/>
          <p:nvPr/>
        </p:nvSpPr>
        <p:spPr>
          <a:xfrm>
            <a:off x="1202760" y="284040"/>
            <a:ext cx="9783000" cy="1507680"/>
          </a:xfrm>
          <a:prstGeom prst="rect">
            <a:avLst/>
          </a:prstGeom>
          <a:noFill/>
          <a:ln>
            <a:noFill/>
          </a:ln>
        </p:spPr>
        <p:style>
          <a:lnRef idx="0"/>
          <a:fillRef idx="0"/>
          <a:effectRef idx="0"/>
          <a:fontRef idx="minor"/>
        </p:style>
      </p:sp>
      <p:sp>
        <p:nvSpPr>
          <p:cNvPr id="602" name="CustomShape 2"/>
          <p:cNvSpPr/>
          <p:nvPr/>
        </p:nvSpPr>
        <p:spPr>
          <a:xfrm>
            <a:off x="1202760" y="2011680"/>
            <a:ext cx="9783000" cy="4205160"/>
          </a:xfrm>
          <a:prstGeom prst="rect">
            <a:avLst/>
          </a:prstGeom>
          <a:noFill/>
          <a:ln>
            <a:noFill/>
          </a:ln>
        </p:spPr>
        <p:style>
          <a:lnRef idx="0"/>
          <a:fillRef idx="0"/>
          <a:effectRef idx="0"/>
          <a:fontRef idx="minor"/>
        </p:style>
      </p:sp>
      <p:pic>
        <p:nvPicPr>
          <p:cNvPr id="603" name="Picture 3" descr=""/>
          <p:cNvPicPr/>
          <p:nvPr/>
        </p:nvPicPr>
        <p:blipFill>
          <a:blip r:embed="rId1"/>
          <a:stretch/>
        </p:blipFill>
        <p:spPr>
          <a:xfrm>
            <a:off x="3495240" y="1002240"/>
            <a:ext cx="4552560" cy="599040"/>
          </a:xfrm>
          <a:prstGeom prst="rect">
            <a:avLst/>
          </a:prstGeom>
          <a:ln>
            <a:noFill/>
          </a:ln>
        </p:spPr>
      </p:pic>
      <p:pic>
        <p:nvPicPr>
          <p:cNvPr id="604" name="Picture 4" descr=""/>
          <p:cNvPicPr/>
          <p:nvPr/>
        </p:nvPicPr>
        <p:blipFill>
          <a:blip r:embed="rId2"/>
          <a:stretch/>
        </p:blipFill>
        <p:spPr>
          <a:xfrm>
            <a:off x="370440" y="2167920"/>
            <a:ext cx="4781160" cy="3336840"/>
          </a:xfrm>
          <a:prstGeom prst="rect">
            <a:avLst/>
          </a:prstGeom>
          <a:ln>
            <a:noFill/>
          </a:ln>
        </p:spPr>
      </p:pic>
      <p:pic>
        <p:nvPicPr>
          <p:cNvPr id="605" name="Picture 5" descr=""/>
          <p:cNvPicPr/>
          <p:nvPr/>
        </p:nvPicPr>
        <p:blipFill>
          <a:blip r:embed="rId3"/>
          <a:stretch/>
        </p:blipFill>
        <p:spPr>
          <a:xfrm>
            <a:off x="6942240" y="2167920"/>
            <a:ext cx="4494960" cy="3336840"/>
          </a:xfrm>
          <a:prstGeom prst="rect">
            <a:avLst/>
          </a:prstGeom>
          <a:ln>
            <a:noFill/>
          </a:ln>
        </p:spPr>
      </p:pic>
      <p:sp>
        <p:nvSpPr>
          <p:cNvPr id="606" name="CustomShape 3"/>
          <p:cNvSpPr/>
          <p:nvPr/>
        </p:nvSpPr>
        <p:spPr>
          <a:xfrm>
            <a:off x="3656160" y="6069600"/>
            <a:ext cx="29930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No difference </a:t>
            </a:r>
            <a:endParaRPr b="0" lang="en-US" sz="2800" spc="-1" strike="noStrike">
              <a:latin typeface="Arial"/>
            </a:endParaRPr>
          </a:p>
        </p:txBody>
      </p:sp>
      <p:sp>
        <p:nvSpPr>
          <p:cNvPr id="607" name="CustomShape 4"/>
          <p:cNvSpPr/>
          <p:nvPr/>
        </p:nvSpPr>
        <p:spPr>
          <a:xfrm>
            <a:off x="8938440" y="6252120"/>
            <a:ext cx="1645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Are u sure?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bootstrapping</a:t>
            </a:r>
            <a:endParaRPr b="0" lang="en-US" sz="4000" spc="-1" strike="noStrike">
              <a:latin typeface="Arial"/>
            </a:endParaRPr>
          </a:p>
        </p:txBody>
      </p:sp>
      <p:sp>
        <p:nvSpPr>
          <p:cNvPr id="609"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610" name="Picture 3" descr=""/>
          <p:cNvPicPr/>
          <p:nvPr/>
        </p:nvPicPr>
        <p:blipFill>
          <a:blip r:embed="rId1"/>
          <a:stretch/>
        </p:blipFill>
        <p:spPr>
          <a:xfrm>
            <a:off x="1202760" y="2099520"/>
            <a:ext cx="5034240" cy="4029480"/>
          </a:xfrm>
          <a:prstGeom prst="rect">
            <a:avLst/>
          </a:prstGeom>
          <a:ln>
            <a:noFill/>
          </a:ln>
        </p:spPr>
      </p:pic>
      <p:sp>
        <p:nvSpPr>
          <p:cNvPr id="611" name="CustomShape 3"/>
          <p:cNvSpPr/>
          <p:nvPr/>
        </p:nvSpPr>
        <p:spPr>
          <a:xfrm>
            <a:off x="7035480" y="3745440"/>
            <a:ext cx="45640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ea typeface="DejaVu Sans"/>
              </a:rPr>
              <a:t>Get the variation</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Bootstrapping instead of t-test</a:t>
            </a:r>
            <a:endParaRPr b="0" lang="en-US" sz="4000" spc="-1" strike="noStrike">
              <a:latin typeface="Arial"/>
            </a:endParaRPr>
          </a:p>
        </p:txBody>
      </p:sp>
      <p:sp>
        <p:nvSpPr>
          <p:cNvPr id="613" name="CustomShape 2"/>
          <p:cNvSpPr/>
          <p:nvPr/>
        </p:nvSpPr>
        <p:spPr>
          <a:xfrm>
            <a:off x="1202760" y="2011680"/>
            <a:ext cx="9783000" cy="4205160"/>
          </a:xfrm>
          <a:prstGeom prst="rect">
            <a:avLst/>
          </a:prstGeom>
          <a:noFill/>
          <a:ln>
            <a:noFill/>
          </a:ln>
        </p:spPr>
        <p:style>
          <a:lnRef idx="0"/>
          <a:fillRef idx="0"/>
          <a:effectRef idx="0"/>
          <a:fontRef idx="minor"/>
        </p:style>
      </p:sp>
      <p:pic>
        <p:nvPicPr>
          <p:cNvPr id="614" name="Picture 3" descr=""/>
          <p:cNvPicPr/>
          <p:nvPr/>
        </p:nvPicPr>
        <p:blipFill>
          <a:blip r:embed="rId1"/>
          <a:stretch/>
        </p:blipFill>
        <p:spPr>
          <a:xfrm>
            <a:off x="190440" y="1364040"/>
            <a:ext cx="4233240" cy="4233240"/>
          </a:xfrm>
          <a:prstGeom prst="rect">
            <a:avLst/>
          </a:prstGeom>
          <a:ln>
            <a:noFill/>
          </a:ln>
        </p:spPr>
      </p:pic>
      <p:pic>
        <p:nvPicPr>
          <p:cNvPr id="615" name="Picture 4" descr=""/>
          <p:cNvPicPr/>
          <p:nvPr/>
        </p:nvPicPr>
        <p:blipFill>
          <a:blip r:embed="rId2"/>
          <a:stretch/>
        </p:blipFill>
        <p:spPr>
          <a:xfrm>
            <a:off x="6633720" y="1364040"/>
            <a:ext cx="4566600" cy="4371480"/>
          </a:xfrm>
          <a:prstGeom prst="rect">
            <a:avLst/>
          </a:prstGeom>
          <a:ln>
            <a:noFill/>
          </a:ln>
        </p:spPr>
      </p:pic>
      <p:sp>
        <p:nvSpPr>
          <p:cNvPr id="616" name="CustomShape 3"/>
          <p:cNvSpPr/>
          <p:nvPr/>
        </p:nvSpPr>
        <p:spPr>
          <a:xfrm>
            <a:off x="3047040" y="5731920"/>
            <a:ext cx="609480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T-test – Python for Data Science</a:t>
            </a:r>
            <a:endParaRPr b="0" lang="en-US" sz="1800" spc="-1" strike="noStrike">
              <a:latin typeface="Arial"/>
            </a:endParaRPr>
          </a:p>
          <a:p>
            <a:pPr>
              <a:lnSpc>
                <a:spcPct val="100000"/>
              </a:lnSpc>
            </a:pPr>
            <a:r>
              <a:rPr b="0" lang="en-US" sz="1800" spc="-1" strike="noStrike">
                <a:solidFill>
                  <a:srgbClr val="ffffff"/>
                </a:solidFill>
                <a:latin typeface="Corbel"/>
                <a:ea typeface="DejaVu Sans"/>
              </a:rPr>
              <a:t>https://pythonfordatascienceorg.wordpress.com/independent-t-test-python/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1202760" y="284040"/>
            <a:ext cx="9783000" cy="1507680"/>
          </a:xfrm>
          <a:prstGeom prst="rect">
            <a:avLst/>
          </a:prstGeom>
          <a:noFill/>
          <a:ln>
            <a:noFill/>
          </a:ln>
        </p:spPr>
        <p:style>
          <a:lnRef idx="0"/>
          <a:fillRef idx="0"/>
          <a:effectRef idx="0"/>
          <a:fontRef idx="minor"/>
        </p:style>
      </p:sp>
      <p:sp>
        <p:nvSpPr>
          <p:cNvPr id="175" name="CustomShape 2"/>
          <p:cNvSpPr/>
          <p:nvPr/>
        </p:nvSpPr>
        <p:spPr>
          <a:xfrm>
            <a:off x="1202760" y="2011680"/>
            <a:ext cx="9783000" cy="4205160"/>
          </a:xfrm>
          <a:prstGeom prst="rect">
            <a:avLst/>
          </a:prstGeom>
          <a:noFill/>
          <a:ln>
            <a:noFill/>
          </a:ln>
        </p:spPr>
        <p:style>
          <a:lnRef idx="0"/>
          <a:fillRef idx="0"/>
          <a:effectRef idx="0"/>
          <a:fontRef idx="minor"/>
        </p:style>
      </p:sp>
      <p:pic>
        <p:nvPicPr>
          <p:cNvPr id="176" name="Picture 3" descr=""/>
          <p:cNvPicPr/>
          <p:nvPr/>
        </p:nvPicPr>
        <p:blipFill>
          <a:blip r:embed="rId1"/>
          <a:stretch/>
        </p:blipFill>
        <p:spPr>
          <a:xfrm>
            <a:off x="819720" y="4111560"/>
            <a:ext cx="9523080" cy="897840"/>
          </a:xfrm>
          <a:prstGeom prst="rect">
            <a:avLst/>
          </a:prstGeom>
          <a:ln>
            <a:noFill/>
          </a:ln>
        </p:spPr>
      </p:pic>
      <p:pic>
        <p:nvPicPr>
          <p:cNvPr id="177" name="Picture 4" descr=""/>
          <p:cNvPicPr/>
          <p:nvPr/>
        </p:nvPicPr>
        <p:blipFill>
          <a:blip r:embed="rId2"/>
          <a:stretch/>
        </p:blipFill>
        <p:spPr>
          <a:xfrm>
            <a:off x="921960" y="5906520"/>
            <a:ext cx="9523080" cy="897840"/>
          </a:xfrm>
          <a:prstGeom prst="rect">
            <a:avLst/>
          </a:prstGeom>
          <a:ln>
            <a:noFill/>
          </a:ln>
        </p:spPr>
      </p:pic>
      <p:pic>
        <p:nvPicPr>
          <p:cNvPr id="178" name="Picture 5" descr=""/>
          <p:cNvPicPr/>
          <p:nvPr/>
        </p:nvPicPr>
        <p:blipFill>
          <a:blip r:embed="rId3"/>
          <a:stretch/>
        </p:blipFill>
        <p:spPr>
          <a:xfrm>
            <a:off x="685800" y="5060520"/>
            <a:ext cx="9523080" cy="897840"/>
          </a:xfrm>
          <a:prstGeom prst="rect">
            <a:avLst/>
          </a:prstGeom>
          <a:ln>
            <a:noFill/>
          </a:ln>
        </p:spPr>
      </p:pic>
      <p:pic>
        <p:nvPicPr>
          <p:cNvPr id="179" name="Picture 6" descr=""/>
          <p:cNvPicPr/>
          <p:nvPr/>
        </p:nvPicPr>
        <p:blipFill>
          <a:blip r:embed="rId4"/>
          <a:stretch/>
        </p:blipFill>
        <p:spPr>
          <a:xfrm>
            <a:off x="2667600" y="778320"/>
            <a:ext cx="9523080" cy="897840"/>
          </a:xfrm>
          <a:prstGeom prst="rect">
            <a:avLst/>
          </a:prstGeom>
          <a:ln>
            <a:noFill/>
          </a:ln>
        </p:spPr>
      </p:pic>
      <p:pic>
        <p:nvPicPr>
          <p:cNvPr id="180" name="Picture 7" descr=""/>
          <p:cNvPicPr/>
          <p:nvPr/>
        </p:nvPicPr>
        <p:blipFill>
          <a:blip r:embed="rId5"/>
          <a:stretch/>
        </p:blipFill>
        <p:spPr>
          <a:xfrm>
            <a:off x="0" y="1974240"/>
            <a:ext cx="9523080" cy="897840"/>
          </a:xfrm>
          <a:prstGeom prst="rect">
            <a:avLst/>
          </a:prstGeom>
          <a:ln>
            <a:noFill/>
          </a:ln>
        </p:spPr>
      </p:pic>
      <p:pic>
        <p:nvPicPr>
          <p:cNvPr id="181" name="Picture 8" descr=""/>
          <p:cNvPicPr/>
          <p:nvPr/>
        </p:nvPicPr>
        <p:blipFill>
          <a:blip r:embed="rId6"/>
          <a:stretch/>
        </p:blipFill>
        <p:spPr>
          <a:xfrm>
            <a:off x="2510280" y="3079080"/>
            <a:ext cx="9523080" cy="897840"/>
          </a:xfrm>
          <a:prstGeom prst="rect">
            <a:avLst/>
          </a:prstGeom>
          <a:ln>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longer needed!</a:t>
            </a:r>
            <a:endParaRPr b="0" lang="en-US" sz="4000" spc="-1" strike="noStrike">
              <a:latin typeface="Arial"/>
            </a:endParaRPr>
          </a:p>
        </p:txBody>
      </p:sp>
      <p:sp>
        <p:nvSpPr>
          <p:cNvPr id="618" name="CustomShape 2"/>
          <p:cNvSpPr/>
          <p:nvPr/>
        </p:nvSpPr>
        <p:spPr>
          <a:xfrm>
            <a:off x="1202760" y="2011680"/>
            <a:ext cx="9783000" cy="4205160"/>
          </a:xfrm>
          <a:prstGeom prst="rect">
            <a:avLst/>
          </a:prstGeom>
          <a:noFill/>
          <a:ln>
            <a:noFill/>
          </a:ln>
        </p:spPr>
        <p:style>
          <a:lnRef idx="0"/>
          <a:fillRef idx="0"/>
          <a:effectRef idx="0"/>
          <a:fontRef idx="minor"/>
        </p:style>
      </p:sp>
      <p:pic>
        <p:nvPicPr>
          <p:cNvPr id="619" name="Picture 3" descr=""/>
          <p:cNvPicPr/>
          <p:nvPr/>
        </p:nvPicPr>
        <p:blipFill>
          <a:blip r:embed="rId1"/>
          <a:stretch/>
        </p:blipFill>
        <p:spPr>
          <a:xfrm>
            <a:off x="1151640" y="3038400"/>
            <a:ext cx="9887760" cy="780120"/>
          </a:xfrm>
          <a:prstGeom prst="rect">
            <a:avLst/>
          </a:prstGeom>
          <a:ln>
            <a:noFill/>
          </a:ln>
        </p:spPr>
      </p:pic>
      <p:pic>
        <p:nvPicPr>
          <p:cNvPr id="620" name="Picture 4" descr=""/>
          <p:cNvPicPr/>
          <p:nvPr/>
        </p:nvPicPr>
        <p:blipFill>
          <a:blip r:embed="rId2"/>
          <a:stretch/>
        </p:blipFill>
        <p:spPr>
          <a:xfrm>
            <a:off x="1149480" y="4244040"/>
            <a:ext cx="6037560" cy="261288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decisions</a:t>
            </a:r>
            <a:endParaRPr b="0" lang="en-US" sz="4000" spc="-1" strike="noStrike">
              <a:latin typeface="Arial"/>
            </a:endParaRPr>
          </a:p>
        </p:txBody>
      </p:sp>
      <p:sp>
        <p:nvSpPr>
          <p:cNvPr id="622"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make decisions with t test?</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make decisions with bootstrap?</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make decisions when I use central limit theorem?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الملتقى</a:t>
            </a:r>
            <a:endParaRPr b="0" lang="en-US" sz="4000" spc="-1" strike="noStrike">
              <a:latin typeface="Arial"/>
            </a:endParaRPr>
          </a:p>
        </p:txBody>
      </p:sp>
      <p:sp>
        <p:nvSpPr>
          <p:cNvPr id="62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Classical tests( t test/ chi square / ANOVA/ .. )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Central limit theorem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Bootstrapping</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Newer tests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p:txBody>
      </p:sp>
      <p:pic>
        <p:nvPicPr>
          <p:cNvPr id="625" name="Picture 2" descr="Cartoon businessman makes desicion choose yes or Vector Image"/>
          <p:cNvPicPr/>
          <p:nvPr/>
        </p:nvPicPr>
        <p:blipFill>
          <a:blip r:embed="rId1"/>
          <a:stretch/>
        </p:blipFill>
        <p:spPr>
          <a:xfrm>
            <a:off x="6690960" y="3213720"/>
            <a:ext cx="2549160" cy="2753280"/>
          </a:xfrm>
          <a:prstGeom prst="rect">
            <a:avLst/>
          </a:prstGeom>
          <a:ln>
            <a:noFill/>
          </a:ln>
        </p:spPr>
      </p:pic>
      <p:pic>
        <p:nvPicPr>
          <p:cNvPr id="626" name="Picture 3" descr=""/>
          <p:cNvPicPr/>
          <p:nvPr/>
        </p:nvPicPr>
        <p:blipFill>
          <a:blip r:embed="rId2"/>
          <a:stretch/>
        </p:blipFill>
        <p:spPr>
          <a:xfrm>
            <a:off x="4734000" y="3886200"/>
            <a:ext cx="1504080" cy="703800"/>
          </a:xfrm>
          <a:prstGeom prst="rect">
            <a:avLst/>
          </a:prstGeom>
          <a:ln>
            <a:noFill/>
          </a:ln>
        </p:spPr>
      </p:pic>
      <p:pic>
        <p:nvPicPr>
          <p:cNvPr id="627" name="Picture 4" descr=""/>
          <p:cNvPicPr/>
          <p:nvPr/>
        </p:nvPicPr>
        <p:blipFill>
          <a:blip r:embed="rId3"/>
          <a:stretch/>
        </p:blipFill>
        <p:spPr>
          <a:xfrm>
            <a:off x="9693000" y="3978720"/>
            <a:ext cx="1786680" cy="51876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Confidence interval</a:t>
            </a:r>
            <a:endParaRPr b="0" lang="en-US" sz="4000" spc="-1" strike="noStrike">
              <a:latin typeface="Arial"/>
            </a:endParaRPr>
          </a:p>
        </p:txBody>
      </p:sp>
      <p:sp>
        <p:nvSpPr>
          <p:cNvPr id="629" name="CustomShape 2"/>
          <p:cNvSpPr/>
          <p:nvPr/>
        </p:nvSpPr>
        <p:spPr>
          <a:xfrm>
            <a:off x="1202760" y="2011680"/>
            <a:ext cx="9783000" cy="4205160"/>
          </a:xfrm>
          <a:prstGeom prst="rect">
            <a:avLst/>
          </a:prstGeom>
          <a:noFill/>
          <a:ln>
            <a:noFill/>
          </a:ln>
        </p:spPr>
        <p:style>
          <a:lnRef idx="0"/>
          <a:fillRef idx="0"/>
          <a:effectRef idx="0"/>
          <a:fontRef idx="minor"/>
        </p:style>
      </p:sp>
      <p:pic>
        <p:nvPicPr>
          <p:cNvPr id="630" name="Picture 3" descr=""/>
          <p:cNvPicPr/>
          <p:nvPr/>
        </p:nvPicPr>
        <p:blipFill>
          <a:blip r:embed="rId1"/>
          <a:stretch/>
        </p:blipFill>
        <p:spPr>
          <a:xfrm>
            <a:off x="1694880" y="2214360"/>
            <a:ext cx="8344080" cy="1170720"/>
          </a:xfrm>
          <a:prstGeom prst="rect">
            <a:avLst/>
          </a:prstGeom>
          <a:ln>
            <a:noFill/>
          </a:ln>
        </p:spPr>
      </p:pic>
      <p:pic>
        <p:nvPicPr>
          <p:cNvPr id="631" name="Picture 4" descr=""/>
          <p:cNvPicPr/>
          <p:nvPr/>
        </p:nvPicPr>
        <p:blipFill>
          <a:blip r:embed="rId2"/>
          <a:stretch/>
        </p:blipFill>
        <p:spPr>
          <a:xfrm>
            <a:off x="2076480" y="3588840"/>
            <a:ext cx="7181280" cy="3066840"/>
          </a:xfrm>
          <a:prstGeom prst="rect">
            <a:avLst/>
          </a:prstGeom>
          <a:ln>
            <a:noFill/>
          </a:ln>
        </p:spPr>
      </p:pic>
      <p:sp>
        <p:nvSpPr>
          <p:cNvPr id="632" name="CustomShape 3"/>
          <p:cNvSpPr/>
          <p:nvPr/>
        </p:nvSpPr>
        <p:spPr>
          <a:xfrm>
            <a:off x="8957160" y="4432680"/>
            <a:ext cx="2788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about 99% </a:t>
            </a:r>
            <a:endParaRPr b="0" lang="en-US" sz="1800" spc="-1" strike="noStrike">
              <a:latin typeface="Arial"/>
            </a:endParaRPr>
          </a:p>
          <a:p>
            <a:pPr>
              <a:lnSpc>
                <a:spcPct val="100000"/>
              </a:lnSpc>
            </a:pPr>
            <a:r>
              <a:rPr b="1" lang="en-US" sz="1800" spc="-1" strike="noStrike">
                <a:solidFill>
                  <a:srgbClr val="ffffff"/>
                </a:solidFill>
                <a:latin typeface="Corbel"/>
                <a:ea typeface="DejaVu Sans"/>
              </a:rPr>
              <a:t>confidence interval?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63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Outside CI</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i.e. significant </a:t>
            </a:r>
            <a:endParaRPr b="0" lang="en-US" sz="2200" spc="-1" strike="noStrike">
              <a:latin typeface="Arial"/>
            </a:endParaRPr>
          </a:p>
        </p:txBody>
      </p:sp>
      <p:pic>
        <p:nvPicPr>
          <p:cNvPr id="635" name="Picture 3" descr=""/>
          <p:cNvPicPr/>
          <p:nvPr/>
        </p:nvPicPr>
        <p:blipFill>
          <a:blip r:embed="rId1"/>
          <a:stretch/>
        </p:blipFill>
        <p:spPr>
          <a:xfrm>
            <a:off x="1323360" y="2233440"/>
            <a:ext cx="9544320" cy="239004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 with bootstrapping</a:t>
            </a:r>
            <a:endParaRPr b="0" lang="en-US" sz="4000" spc="-1" strike="noStrike">
              <a:latin typeface="Arial"/>
            </a:endParaRPr>
          </a:p>
        </p:txBody>
      </p:sp>
      <p:sp>
        <p:nvSpPr>
          <p:cNvPr id="637" name="CustomShape 2"/>
          <p:cNvSpPr/>
          <p:nvPr/>
        </p:nvSpPr>
        <p:spPr>
          <a:xfrm>
            <a:off x="1202760" y="2011680"/>
            <a:ext cx="9783000" cy="4205160"/>
          </a:xfrm>
          <a:prstGeom prst="rect">
            <a:avLst/>
          </a:prstGeom>
          <a:noFill/>
          <a:ln>
            <a:noFill/>
          </a:ln>
        </p:spPr>
        <p:style>
          <a:lnRef idx="0"/>
          <a:fillRef idx="0"/>
          <a:effectRef idx="0"/>
          <a:fontRef idx="minor"/>
        </p:style>
      </p:sp>
      <p:pic>
        <p:nvPicPr>
          <p:cNvPr id="638" name="Picture 2" descr="Free Sad Face And Happy Face, Download Free Sad Face And Happy Face png  images, Free ClipArts on Clipart Library"/>
          <p:cNvPicPr/>
          <p:nvPr/>
        </p:nvPicPr>
        <p:blipFill>
          <a:blip r:embed="rId1"/>
          <a:stretch/>
        </p:blipFill>
        <p:spPr>
          <a:xfrm>
            <a:off x="3165480" y="1907280"/>
            <a:ext cx="4875840" cy="487584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types of bootstrapping </a:t>
            </a:r>
            <a:endParaRPr b="0" lang="en-US" sz="4000" spc="-1" strike="noStrike">
              <a:latin typeface="Arial"/>
            </a:endParaRPr>
          </a:p>
        </p:txBody>
      </p:sp>
      <p:sp>
        <p:nvSpPr>
          <p:cNvPr id="640"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parametric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Semi parametric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Non parametric</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Pros and cons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Bottom line </a:t>
            </a:r>
            <a:endParaRPr b="0" lang="en-US" sz="4000" spc="-1" strike="noStrike">
              <a:latin typeface="Arial"/>
            </a:endParaRPr>
          </a:p>
        </p:txBody>
      </p:sp>
      <p:sp>
        <p:nvSpPr>
          <p:cNvPr id="642" name="CustomShape 2"/>
          <p:cNvSpPr/>
          <p:nvPr/>
        </p:nvSpPr>
        <p:spPr>
          <a:xfrm>
            <a:off x="1202760" y="2011680"/>
            <a:ext cx="9783000" cy="4205160"/>
          </a:xfrm>
          <a:prstGeom prst="rect">
            <a:avLst/>
          </a:prstGeom>
          <a:noFill/>
          <a:ln>
            <a:noFill/>
          </a:ln>
        </p:spPr>
        <p:style>
          <a:lnRef idx="0"/>
          <a:fillRef idx="0"/>
          <a:effectRef idx="0"/>
          <a:fontRef idx="minor"/>
        </p:style>
      </p:sp>
      <p:sp>
        <p:nvSpPr>
          <p:cNvPr id="643" name="CustomShape 3"/>
          <p:cNvSpPr/>
          <p:nvPr/>
        </p:nvSpPr>
        <p:spPr>
          <a:xfrm>
            <a:off x="8294040" y="2425320"/>
            <a:ext cx="214092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bootstrap</a:t>
            </a:r>
            <a:endParaRPr b="0" lang="en-US" sz="2800" spc="-1" strike="noStrike">
              <a:latin typeface="Arial"/>
            </a:endParaRPr>
          </a:p>
        </p:txBody>
      </p:sp>
      <p:pic>
        <p:nvPicPr>
          <p:cNvPr id="644" name="Picture 2" descr="Continuous Probability Distributions for Machine Learning"/>
          <p:cNvPicPr/>
          <p:nvPr/>
        </p:nvPicPr>
        <p:blipFill>
          <a:blip r:embed="rId1"/>
          <a:stretch/>
        </p:blipFill>
        <p:spPr>
          <a:xfrm>
            <a:off x="8248680" y="3714840"/>
            <a:ext cx="2541240" cy="1905840"/>
          </a:xfrm>
          <a:prstGeom prst="rect">
            <a:avLst/>
          </a:prstGeom>
          <a:ln>
            <a:noFill/>
          </a:ln>
        </p:spPr>
      </p:pic>
      <p:sp>
        <p:nvSpPr>
          <p:cNvPr id="645" name="CustomShape 4"/>
          <p:cNvSpPr/>
          <p:nvPr/>
        </p:nvSpPr>
        <p:spPr>
          <a:xfrm>
            <a:off x="9046080" y="2948400"/>
            <a:ext cx="635040" cy="68040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6" name="CustomShape 5"/>
          <p:cNvSpPr/>
          <p:nvPr/>
        </p:nvSpPr>
        <p:spPr>
          <a:xfrm rot="3724200">
            <a:off x="8914680" y="5776560"/>
            <a:ext cx="635040" cy="68040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7" name="CustomShape 6"/>
          <p:cNvSpPr/>
          <p:nvPr/>
        </p:nvSpPr>
        <p:spPr>
          <a:xfrm>
            <a:off x="8126280" y="6139440"/>
            <a:ext cx="76140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ea typeface="DejaVu Sans"/>
              </a:rPr>
              <a:t>std</a:t>
            </a:r>
            <a:endParaRPr b="0" lang="en-US" sz="2400" spc="-1" strike="noStrike">
              <a:latin typeface="Arial"/>
            </a:endParaRPr>
          </a:p>
        </p:txBody>
      </p:sp>
      <p:sp>
        <p:nvSpPr>
          <p:cNvPr id="648" name="CustomShape 7"/>
          <p:cNvSpPr/>
          <p:nvPr/>
        </p:nvSpPr>
        <p:spPr>
          <a:xfrm rot="5400000">
            <a:off x="7218000" y="6047280"/>
            <a:ext cx="635040" cy="68040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49" name="Picture 8" descr=""/>
          <p:cNvPicPr/>
          <p:nvPr/>
        </p:nvPicPr>
        <p:blipFill>
          <a:blip r:embed="rId2"/>
          <a:stretch/>
        </p:blipFill>
        <p:spPr>
          <a:xfrm>
            <a:off x="4539960" y="5962680"/>
            <a:ext cx="2170800" cy="637200"/>
          </a:xfrm>
          <a:prstGeom prst="rect">
            <a:avLst/>
          </a:prstGeom>
          <a:ln>
            <a:noFill/>
          </a:ln>
        </p:spPr>
      </p:pic>
      <p:pic>
        <p:nvPicPr>
          <p:cNvPr id="650" name="Picture 10" descr=""/>
          <p:cNvPicPr/>
          <p:nvPr/>
        </p:nvPicPr>
        <p:blipFill>
          <a:blip r:embed="rId3"/>
          <a:stretch/>
        </p:blipFill>
        <p:spPr>
          <a:xfrm>
            <a:off x="1202760" y="4668120"/>
            <a:ext cx="2609280" cy="780120"/>
          </a:xfrm>
          <a:prstGeom prst="rect">
            <a:avLst/>
          </a:prstGeom>
          <a:ln>
            <a:noFill/>
          </a:ln>
        </p:spPr>
      </p:pic>
      <p:sp>
        <p:nvSpPr>
          <p:cNvPr id="651" name="CustomShape 8"/>
          <p:cNvSpPr/>
          <p:nvPr/>
        </p:nvSpPr>
        <p:spPr>
          <a:xfrm rot="7868400">
            <a:off x="3515400" y="5605560"/>
            <a:ext cx="635040" cy="68040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52" name="Picture 11" descr=""/>
          <p:cNvPicPr/>
          <p:nvPr/>
        </p:nvPicPr>
        <p:blipFill>
          <a:blip r:embed="rId4"/>
          <a:stretch/>
        </p:blipFill>
        <p:spPr>
          <a:xfrm>
            <a:off x="795240" y="5513760"/>
            <a:ext cx="2656800" cy="47520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Easier way?</a:t>
            </a:r>
            <a:endParaRPr b="0" lang="en-US" sz="4000" spc="-1" strike="noStrike">
              <a:latin typeface="Arial"/>
            </a:endParaRPr>
          </a:p>
        </p:txBody>
      </p:sp>
      <p:sp>
        <p:nvSpPr>
          <p:cNvPr id="654" name="CustomShape 2"/>
          <p:cNvSpPr/>
          <p:nvPr/>
        </p:nvSpPr>
        <p:spPr>
          <a:xfrm>
            <a:off x="1202760" y="2011680"/>
            <a:ext cx="9783000" cy="4205160"/>
          </a:xfrm>
          <a:prstGeom prst="rect">
            <a:avLst/>
          </a:prstGeom>
          <a:noFill/>
          <a:ln>
            <a:noFill/>
          </a:ln>
        </p:spPr>
        <p:style>
          <a:lnRef idx="0"/>
          <a:fillRef idx="0"/>
          <a:effectRef idx="0"/>
          <a:fontRef idx="minor"/>
        </p:style>
      </p:sp>
      <p:pic>
        <p:nvPicPr>
          <p:cNvPr id="655" name="Picture 3" descr=""/>
          <p:cNvPicPr/>
          <p:nvPr/>
        </p:nvPicPr>
        <p:blipFill>
          <a:blip r:embed="rId1"/>
          <a:stretch/>
        </p:blipFill>
        <p:spPr>
          <a:xfrm>
            <a:off x="55440" y="2011680"/>
            <a:ext cx="12078360" cy="2418480"/>
          </a:xfrm>
          <a:prstGeom prst="rect">
            <a:avLst/>
          </a:prstGeom>
          <a:ln>
            <a:noFill/>
          </a:ln>
        </p:spPr>
      </p:pic>
      <p:pic>
        <p:nvPicPr>
          <p:cNvPr id="656" name="Picture 4" descr=""/>
          <p:cNvPicPr/>
          <p:nvPr/>
        </p:nvPicPr>
        <p:blipFill>
          <a:blip r:embed="rId2"/>
          <a:stretch/>
        </p:blipFill>
        <p:spPr>
          <a:xfrm>
            <a:off x="5010120" y="3332160"/>
            <a:ext cx="4777920" cy="310536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1202760" y="284040"/>
            <a:ext cx="9783000" cy="1507680"/>
          </a:xfrm>
          <a:prstGeom prst="rect">
            <a:avLst/>
          </a:prstGeom>
          <a:noFill/>
          <a:ln>
            <a:noFill/>
          </a:ln>
        </p:spPr>
        <p:style>
          <a:lnRef idx="0"/>
          <a:fillRef idx="0"/>
          <a:effectRef idx="0"/>
          <a:fontRef idx="minor"/>
        </p:style>
      </p:sp>
      <p:sp>
        <p:nvSpPr>
          <p:cNvPr id="658" name="CustomShape 2"/>
          <p:cNvSpPr/>
          <p:nvPr/>
        </p:nvSpPr>
        <p:spPr>
          <a:xfrm>
            <a:off x="1202760" y="2011680"/>
            <a:ext cx="9783000" cy="4205160"/>
          </a:xfrm>
          <a:prstGeom prst="rect">
            <a:avLst/>
          </a:prstGeom>
          <a:noFill/>
          <a:ln>
            <a:noFill/>
          </a:ln>
        </p:spPr>
        <p:style>
          <a:lnRef idx="0"/>
          <a:fillRef idx="0"/>
          <a:effectRef idx="0"/>
          <a:fontRef idx="minor"/>
        </p:style>
      </p:sp>
      <p:pic>
        <p:nvPicPr>
          <p:cNvPr id="659" name="Picture 3" descr=""/>
          <p:cNvPicPr/>
          <p:nvPr/>
        </p:nvPicPr>
        <p:blipFill>
          <a:blip r:embed="rId1"/>
          <a:stretch/>
        </p:blipFill>
        <p:spPr>
          <a:xfrm>
            <a:off x="3989520" y="2011680"/>
            <a:ext cx="4209480" cy="44762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1202760" y="284040"/>
            <a:ext cx="9783000" cy="1507680"/>
          </a:xfrm>
          <a:prstGeom prst="rect">
            <a:avLst/>
          </a:prstGeom>
          <a:noFill/>
          <a:ln>
            <a:noFill/>
          </a:ln>
        </p:spPr>
        <p:style>
          <a:lnRef idx="0"/>
          <a:fillRef idx="0"/>
          <a:effectRef idx="0"/>
          <a:fontRef idx="minor"/>
        </p:style>
      </p:sp>
      <p:sp>
        <p:nvSpPr>
          <p:cNvPr id="183" name="CustomShape 2"/>
          <p:cNvSpPr/>
          <p:nvPr/>
        </p:nvSpPr>
        <p:spPr>
          <a:xfrm>
            <a:off x="1202760" y="2011680"/>
            <a:ext cx="9783000" cy="4205160"/>
          </a:xfrm>
          <a:prstGeom prst="rect">
            <a:avLst/>
          </a:prstGeom>
          <a:noFill/>
          <a:ln>
            <a:noFill/>
          </a:ln>
        </p:spPr>
        <p:style>
          <a:lnRef idx="0"/>
          <a:fillRef idx="0"/>
          <a:effectRef idx="0"/>
          <a:fontRef idx="minor"/>
        </p:style>
      </p:sp>
      <p:pic>
        <p:nvPicPr>
          <p:cNvPr id="184" name="Picture 3" descr=""/>
          <p:cNvPicPr/>
          <p:nvPr/>
        </p:nvPicPr>
        <p:blipFill>
          <a:blip r:embed="rId1"/>
          <a:stretch/>
        </p:blipFill>
        <p:spPr>
          <a:xfrm>
            <a:off x="2890440" y="2967120"/>
            <a:ext cx="6410160" cy="92304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 </a:t>
            </a:r>
            <a:endParaRPr b="0" lang="en-US" sz="4000" spc="-1" strike="noStrike">
              <a:latin typeface="Arial"/>
            </a:endParaRPr>
          </a:p>
        </p:txBody>
      </p:sp>
      <p:sp>
        <p:nvSpPr>
          <p:cNvPr id="661" name="CustomShape 2"/>
          <p:cNvSpPr/>
          <p:nvPr/>
        </p:nvSpPr>
        <p:spPr>
          <a:xfrm>
            <a:off x="1202760" y="2011680"/>
            <a:ext cx="9783000" cy="4205160"/>
          </a:xfrm>
          <a:prstGeom prst="rect">
            <a:avLst/>
          </a:prstGeom>
          <a:noFill/>
          <a:ln>
            <a:noFill/>
          </a:ln>
        </p:spPr>
        <p:style>
          <a:lnRef idx="0"/>
          <a:fillRef idx="0"/>
          <a:effectRef idx="0"/>
          <a:fontRef idx="minor"/>
        </p:style>
      </p:sp>
      <p:pic>
        <p:nvPicPr>
          <p:cNvPr id="662" name="Picture 3" descr=""/>
          <p:cNvPicPr/>
          <p:nvPr/>
        </p:nvPicPr>
        <p:blipFill>
          <a:blip r:embed="rId1"/>
          <a:stretch/>
        </p:blipFill>
        <p:spPr>
          <a:xfrm>
            <a:off x="2728440" y="3138480"/>
            <a:ext cx="6734160" cy="57996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a:t>
            </a:r>
            <a:endParaRPr b="0" lang="en-US" sz="4000" spc="-1" strike="noStrike">
              <a:latin typeface="Arial"/>
            </a:endParaRPr>
          </a:p>
        </p:txBody>
      </p:sp>
      <p:sp>
        <p:nvSpPr>
          <p:cNvPr id="664" name="CustomShape 2"/>
          <p:cNvSpPr/>
          <p:nvPr/>
        </p:nvSpPr>
        <p:spPr>
          <a:xfrm>
            <a:off x="1202760" y="2011680"/>
            <a:ext cx="9783000" cy="4205160"/>
          </a:xfrm>
          <a:prstGeom prst="rect">
            <a:avLst/>
          </a:prstGeom>
          <a:noFill/>
          <a:ln>
            <a:noFill/>
          </a:ln>
        </p:spPr>
        <p:style>
          <a:lnRef idx="0"/>
          <a:fillRef idx="0"/>
          <a:effectRef idx="0"/>
          <a:fontRef idx="minor"/>
        </p:style>
      </p:sp>
      <p:pic>
        <p:nvPicPr>
          <p:cNvPr id="665" name="Picture 3" descr=""/>
          <p:cNvPicPr/>
          <p:nvPr/>
        </p:nvPicPr>
        <p:blipFill>
          <a:blip r:embed="rId1"/>
          <a:stretch/>
        </p:blipFill>
        <p:spPr>
          <a:xfrm>
            <a:off x="1260360" y="2476440"/>
            <a:ext cx="9668160" cy="3276000"/>
          </a:xfrm>
          <a:prstGeom prst="rect">
            <a:avLst/>
          </a:prstGeom>
          <a:ln>
            <a:noFill/>
          </a:ln>
        </p:spPr>
      </p:pic>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a:t>
            </a:r>
            <a:endParaRPr b="0" lang="en-US" sz="4000" spc="-1" strike="noStrike">
              <a:latin typeface="Arial"/>
            </a:endParaRPr>
          </a:p>
        </p:txBody>
      </p:sp>
      <p:sp>
        <p:nvSpPr>
          <p:cNvPr id="667" name="CustomShape 2"/>
          <p:cNvSpPr/>
          <p:nvPr/>
        </p:nvSpPr>
        <p:spPr>
          <a:xfrm>
            <a:off x="1202760" y="2011680"/>
            <a:ext cx="9783000" cy="4205160"/>
          </a:xfrm>
          <a:prstGeom prst="rect">
            <a:avLst/>
          </a:prstGeom>
          <a:noFill/>
          <a:ln>
            <a:noFill/>
          </a:ln>
        </p:spPr>
        <p:style>
          <a:lnRef idx="0"/>
          <a:fillRef idx="0"/>
          <a:effectRef idx="0"/>
          <a:fontRef idx="minor"/>
        </p:style>
      </p:sp>
      <p:pic>
        <p:nvPicPr>
          <p:cNvPr id="668" name="Picture 3" descr=""/>
          <p:cNvPicPr/>
          <p:nvPr/>
        </p:nvPicPr>
        <p:blipFill>
          <a:blip r:embed="rId1"/>
          <a:stretch/>
        </p:blipFill>
        <p:spPr>
          <a:xfrm>
            <a:off x="1090080" y="2090520"/>
            <a:ext cx="10011240" cy="26758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5" name="CustomShape 1"/>
          <p:cNvSpPr/>
          <p:nvPr/>
        </p:nvSpPr>
        <p:spPr>
          <a:xfrm>
            <a:off x="1202760" y="284040"/>
            <a:ext cx="9783000" cy="1507680"/>
          </a:xfrm>
          <a:prstGeom prst="rect">
            <a:avLst/>
          </a:prstGeom>
          <a:noFill/>
          <a:ln>
            <a:noFill/>
          </a:ln>
        </p:spPr>
        <p:style>
          <a:lnRef idx="0"/>
          <a:fillRef idx="0"/>
          <a:effectRef idx="0"/>
          <a:fontRef idx="minor"/>
        </p:style>
      </p:sp>
      <p:sp>
        <p:nvSpPr>
          <p:cNvPr id="186" name="CustomShape 2"/>
          <p:cNvSpPr/>
          <p:nvPr/>
        </p:nvSpPr>
        <p:spPr>
          <a:xfrm>
            <a:off x="1202760" y="2011680"/>
            <a:ext cx="9783000" cy="4205160"/>
          </a:xfrm>
          <a:prstGeom prst="rect">
            <a:avLst/>
          </a:prstGeom>
          <a:noFill/>
          <a:ln>
            <a:noFill/>
          </a:ln>
        </p:spPr>
        <p:style>
          <a:lnRef idx="0"/>
          <a:fillRef idx="0"/>
          <a:effectRef idx="0"/>
          <a:fontRef idx="minor"/>
        </p:style>
      </p:sp>
      <p:pic>
        <p:nvPicPr>
          <p:cNvPr id="187" name="Picture 3" descr=""/>
          <p:cNvPicPr/>
          <p:nvPr/>
        </p:nvPicPr>
        <p:blipFill>
          <a:blip r:embed="rId1"/>
          <a:stretch/>
        </p:blipFill>
        <p:spPr>
          <a:xfrm>
            <a:off x="203040" y="4144680"/>
            <a:ext cx="7353360" cy="760680"/>
          </a:xfrm>
          <a:prstGeom prst="rect">
            <a:avLst/>
          </a:prstGeom>
          <a:ln>
            <a:noFill/>
          </a:ln>
        </p:spPr>
      </p:pic>
      <p:pic>
        <p:nvPicPr>
          <p:cNvPr id="188" name="Picture 5" descr=""/>
          <p:cNvPicPr/>
          <p:nvPr/>
        </p:nvPicPr>
        <p:blipFill>
          <a:blip r:embed="rId2"/>
          <a:stretch/>
        </p:blipFill>
        <p:spPr>
          <a:xfrm>
            <a:off x="7850160" y="3512160"/>
            <a:ext cx="4340880" cy="2430360"/>
          </a:xfrm>
          <a:prstGeom prst="rect">
            <a:avLst/>
          </a:prstGeom>
          <a:ln>
            <a:noFill/>
          </a:ln>
        </p:spPr>
      </p:pic>
      <p:pic>
        <p:nvPicPr>
          <p:cNvPr id="189" name="Picture 7" descr=""/>
          <p:cNvPicPr/>
          <p:nvPr/>
        </p:nvPicPr>
        <p:blipFill>
          <a:blip r:embed="rId3"/>
          <a:stretch/>
        </p:blipFill>
        <p:spPr>
          <a:xfrm>
            <a:off x="203040" y="1728000"/>
            <a:ext cx="9982800" cy="16419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When to change mind?</a:t>
            </a:r>
            <a:endParaRPr b="0" lang="en-US" sz="4000" spc="-1" strike="noStrike">
              <a:latin typeface="Arial"/>
            </a:endParaRPr>
          </a:p>
        </p:txBody>
      </p:sp>
      <p:sp>
        <p:nvSpPr>
          <p:cNvPr id="191" name="CustomShape 2"/>
          <p:cNvSpPr/>
          <p:nvPr/>
        </p:nvSpPr>
        <p:spPr>
          <a:xfrm>
            <a:off x="1202760" y="2011680"/>
            <a:ext cx="9783000" cy="4205160"/>
          </a:xfrm>
          <a:prstGeom prst="rect">
            <a:avLst/>
          </a:prstGeom>
          <a:noFill/>
          <a:ln>
            <a:noFill/>
          </a:ln>
        </p:spPr>
        <p:style>
          <a:lnRef idx="0"/>
          <a:fillRef idx="0"/>
          <a:effectRef idx="0"/>
          <a:fontRef idx="minor"/>
        </p:style>
      </p:sp>
      <p:pic>
        <p:nvPicPr>
          <p:cNvPr id="192" name="Picture 3" descr=""/>
          <p:cNvPicPr/>
          <p:nvPr/>
        </p:nvPicPr>
        <p:blipFill>
          <a:blip r:embed="rId1"/>
          <a:stretch/>
        </p:blipFill>
        <p:spPr>
          <a:xfrm>
            <a:off x="2761920" y="2838240"/>
            <a:ext cx="6667200" cy="11800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Picture 3" descr=""/>
          <p:cNvPicPr/>
          <p:nvPr/>
        </p:nvPicPr>
        <p:blipFill>
          <a:blip r:embed="rId1"/>
          <a:stretch/>
        </p:blipFill>
        <p:spPr>
          <a:xfrm>
            <a:off x="2475000" y="351720"/>
            <a:ext cx="6467400" cy="4085640"/>
          </a:xfrm>
          <a:prstGeom prst="rect">
            <a:avLst/>
          </a:prstGeom>
          <a:ln>
            <a:noFill/>
          </a:ln>
        </p:spPr>
      </p:pic>
      <p:pic>
        <p:nvPicPr>
          <p:cNvPr id="194" name="Picture 4" descr=""/>
          <p:cNvPicPr/>
          <p:nvPr/>
        </p:nvPicPr>
        <p:blipFill>
          <a:blip r:embed="rId2"/>
          <a:stretch/>
        </p:blipFill>
        <p:spPr>
          <a:xfrm>
            <a:off x="2374920" y="5124240"/>
            <a:ext cx="6667200" cy="11800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Picture 1" descr=""/>
          <p:cNvPicPr/>
          <p:nvPr/>
        </p:nvPicPr>
        <p:blipFill>
          <a:blip r:embed="rId1"/>
          <a:stretch/>
        </p:blipFill>
        <p:spPr>
          <a:xfrm>
            <a:off x="1739160" y="381960"/>
            <a:ext cx="8795160" cy="3731760"/>
          </a:xfrm>
          <a:prstGeom prst="rect">
            <a:avLst/>
          </a:prstGeom>
          <a:ln>
            <a:noFill/>
          </a:ln>
        </p:spPr>
      </p:pic>
      <p:pic>
        <p:nvPicPr>
          <p:cNvPr id="196" name="Picture 2" descr=""/>
          <p:cNvPicPr/>
          <p:nvPr/>
        </p:nvPicPr>
        <p:blipFill>
          <a:blip r:embed="rId2"/>
          <a:stretch/>
        </p:blipFill>
        <p:spPr>
          <a:xfrm>
            <a:off x="650160" y="4396320"/>
            <a:ext cx="5486040" cy="2037600"/>
          </a:xfrm>
          <a:prstGeom prst="rect">
            <a:avLst/>
          </a:prstGeom>
          <a:ln>
            <a:noFill/>
          </a:ln>
        </p:spPr>
      </p:pic>
      <p:pic>
        <p:nvPicPr>
          <p:cNvPr id="197" name="Picture 3" descr=""/>
          <p:cNvPicPr/>
          <p:nvPr/>
        </p:nvPicPr>
        <p:blipFill>
          <a:blip r:embed="rId3"/>
          <a:stretch/>
        </p:blipFill>
        <p:spPr>
          <a:xfrm>
            <a:off x="6607800" y="5148720"/>
            <a:ext cx="4743000" cy="5324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131"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Hypothesis testing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P-values</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Confidence interval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Classical tests</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Central limit theorem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bootstrapping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Mobile game project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Picture 2" descr=""/>
          <p:cNvPicPr/>
          <p:nvPr/>
        </p:nvPicPr>
        <p:blipFill>
          <a:blip r:embed="rId1"/>
          <a:stretch/>
        </p:blipFill>
        <p:spPr>
          <a:xfrm>
            <a:off x="317520" y="2924640"/>
            <a:ext cx="11226600" cy="1417680"/>
          </a:xfrm>
          <a:prstGeom prst="rect">
            <a:avLst/>
          </a:prstGeom>
          <a:ln>
            <a:noFill/>
          </a:ln>
        </p:spPr>
      </p:pic>
      <p:pic>
        <p:nvPicPr>
          <p:cNvPr id="199" name="Picture 4" descr=""/>
          <p:cNvPicPr/>
          <p:nvPr/>
        </p:nvPicPr>
        <p:blipFill>
          <a:blip r:embed="rId2"/>
          <a:stretch/>
        </p:blipFill>
        <p:spPr>
          <a:xfrm>
            <a:off x="4361040" y="4573080"/>
            <a:ext cx="2132640" cy="2142000"/>
          </a:xfrm>
          <a:prstGeom prst="rect">
            <a:avLst/>
          </a:prstGeom>
          <a:ln>
            <a:noFill/>
          </a:ln>
        </p:spPr>
      </p:pic>
      <p:pic>
        <p:nvPicPr>
          <p:cNvPr id="200" name="Picture 5" descr=""/>
          <p:cNvPicPr/>
          <p:nvPr/>
        </p:nvPicPr>
        <p:blipFill>
          <a:blip r:embed="rId3"/>
          <a:stretch/>
        </p:blipFill>
        <p:spPr>
          <a:xfrm>
            <a:off x="1999080" y="1139400"/>
            <a:ext cx="7223760" cy="8114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Picture 2" descr=""/>
          <p:cNvPicPr/>
          <p:nvPr/>
        </p:nvPicPr>
        <p:blipFill>
          <a:blip r:embed="rId1"/>
          <a:stretch/>
        </p:blipFill>
        <p:spPr>
          <a:xfrm>
            <a:off x="204120" y="4492080"/>
            <a:ext cx="2389680" cy="1913400"/>
          </a:xfrm>
          <a:prstGeom prst="rect">
            <a:avLst/>
          </a:prstGeom>
          <a:ln>
            <a:noFill/>
          </a:ln>
        </p:spPr>
      </p:pic>
      <p:pic>
        <p:nvPicPr>
          <p:cNvPr id="202" name="Picture 3" descr=""/>
          <p:cNvPicPr/>
          <p:nvPr/>
        </p:nvPicPr>
        <p:blipFill>
          <a:blip r:embed="rId2"/>
          <a:stretch/>
        </p:blipFill>
        <p:spPr>
          <a:xfrm>
            <a:off x="6039720" y="2986920"/>
            <a:ext cx="5319000" cy="1975320"/>
          </a:xfrm>
          <a:prstGeom prst="rect">
            <a:avLst/>
          </a:prstGeom>
          <a:ln>
            <a:noFill/>
          </a:ln>
        </p:spPr>
      </p:pic>
      <p:pic>
        <p:nvPicPr>
          <p:cNvPr id="203" name="Picture 4" descr=""/>
          <p:cNvPicPr/>
          <p:nvPr/>
        </p:nvPicPr>
        <p:blipFill>
          <a:blip r:embed="rId3"/>
          <a:stretch/>
        </p:blipFill>
        <p:spPr>
          <a:xfrm>
            <a:off x="555840" y="1981080"/>
            <a:ext cx="9523080" cy="897840"/>
          </a:xfrm>
          <a:prstGeom prst="rect">
            <a:avLst/>
          </a:prstGeom>
          <a:ln>
            <a:noFill/>
          </a:ln>
        </p:spPr>
      </p:pic>
      <p:pic>
        <p:nvPicPr>
          <p:cNvPr id="204" name="Picture 5" descr=""/>
          <p:cNvPicPr/>
          <p:nvPr/>
        </p:nvPicPr>
        <p:blipFill>
          <a:blip r:embed="rId4"/>
          <a:stretch/>
        </p:blipFill>
        <p:spPr>
          <a:xfrm>
            <a:off x="8267760" y="5177880"/>
            <a:ext cx="2856600" cy="1599120"/>
          </a:xfrm>
          <a:prstGeom prst="rect">
            <a:avLst/>
          </a:prstGeom>
          <a:ln>
            <a:noFill/>
          </a:ln>
        </p:spPr>
      </p:pic>
      <p:sp>
        <p:nvSpPr>
          <p:cNvPr id="205" name="CustomShape 1"/>
          <p:cNvSpPr/>
          <p:nvPr/>
        </p:nvSpPr>
        <p:spPr>
          <a:xfrm>
            <a:off x="2933640" y="698760"/>
            <a:ext cx="5487120" cy="1308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000" spc="-1" strike="noStrike">
                <a:solidFill>
                  <a:srgbClr val="ffffff"/>
                </a:solidFill>
                <a:latin typeface="Corbel"/>
                <a:ea typeface="DejaVu Sans"/>
              </a:rPr>
              <a:t>Actions vs learning</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 name="Picture 2" descr=""/>
          <p:cNvPicPr/>
          <p:nvPr/>
        </p:nvPicPr>
        <p:blipFill>
          <a:blip r:embed="rId1"/>
          <a:stretch/>
        </p:blipFill>
        <p:spPr>
          <a:xfrm>
            <a:off x="4348440" y="1028880"/>
            <a:ext cx="2265840" cy="2018160"/>
          </a:xfrm>
          <a:prstGeom prst="rect">
            <a:avLst/>
          </a:prstGeom>
          <a:ln>
            <a:noFill/>
          </a:ln>
        </p:spPr>
      </p:pic>
      <p:pic>
        <p:nvPicPr>
          <p:cNvPr id="207" name="Picture 4" descr=""/>
          <p:cNvPicPr/>
          <p:nvPr/>
        </p:nvPicPr>
        <p:blipFill>
          <a:blip r:embed="rId2"/>
          <a:stretch/>
        </p:blipFill>
        <p:spPr>
          <a:xfrm>
            <a:off x="586080" y="3475440"/>
            <a:ext cx="2437200" cy="1875240"/>
          </a:xfrm>
          <a:prstGeom prst="rect">
            <a:avLst/>
          </a:prstGeom>
          <a:ln>
            <a:noFill/>
          </a:ln>
        </p:spPr>
      </p:pic>
      <p:pic>
        <p:nvPicPr>
          <p:cNvPr id="208" name="Picture 6" descr=""/>
          <p:cNvPicPr/>
          <p:nvPr/>
        </p:nvPicPr>
        <p:blipFill>
          <a:blip r:embed="rId3"/>
          <a:stretch/>
        </p:blipFill>
        <p:spPr>
          <a:xfrm>
            <a:off x="7802640" y="3532680"/>
            <a:ext cx="2599200" cy="17611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Picture 1" descr=""/>
          <p:cNvPicPr/>
          <p:nvPr/>
        </p:nvPicPr>
        <p:blipFill>
          <a:blip r:embed="rId1"/>
          <a:stretch/>
        </p:blipFill>
        <p:spPr>
          <a:xfrm>
            <a:off x="1482120" y="2759760"/>
            <a:ext cx="8137800" cy="1744560"/>
          </a:xfrm>
          <a:prstGeom prst="rect">
            <a:avLst/>
          </a:prstGeom>
          <a:ln>
            <a:noFill/>
          </a:ln>
        </p:spPr>
      </p:pic>
      <p:sp>
        <p:nvSpPr>
          <p:cNvPr id="210" name="CustomShape 1"/>
          <p:cNvSpPr/>
          <p:nvPr/>
        </p:nvSpPr>
        <p:spPr>
          <a:xfrm>
            <a:off x="2271240" y="806040"/>
            <a:ext cx="26758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ffffff"/>
                </a:solidFill>
                <a:latin typeface="Corbel"/>
                <a:ea typeface="DejaVu Sans"/>
              </a:rPr>
              <a:t>Am I right?</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Picture 3" descr=""/>
          <p:cNvPicPr/>
          <p:nvPr/>
        </p:nvPicPr>
        <p:blipFill>
          <a:blip r:embed="rId1"/>
          <a:stretch/>
        </p:blipFill>
        <p:spPr>
          <a:xfrm>
            <a:off x="3955320" y="4361400"/>
            <a:ext cx="3067200" cy="2161080"/>
          </a:xfrm>
          <a:prstGeom prst="rect">
            <a:avLst/>
          </a:prstGeom>
          <a:ln>
            <a:noFill/>
          </a:ln>
        </p:spPr>
      </p:pic>
      <p:pic>
        <p:nvPicPr>
          <p:cNvPr id="212" name="Picture 4" descr="Image result for yelling"/>
          <p:cNvPicPr/>
          <p:nvPr/>
        </p:nvPicPr>
        <p:blipFill>
          <a:blip r:embed="rId2"/>
          <a:stretch/>
        </p:blipFill>
        <p:spPr>
          <a:xfrm>
            <a:off x="490320" y="4571280"/>
            <a:ext cx="2618280" cy="1742040"/>
          </a:xfrm>
          <a:prstGeom prst="rect">
            <a:avLst/>
          </a:prstGeom>
          <a:ln>
            <a:noFill/>
          </a:ln>
        </p:spPr>
      </p:pic>
      <p:sp>
        <p:nvSpPr>
          <p:cNvPr id="213" name="CustomShape 1"/>
          <p:cNvSpPr/>
          <p:nvPr/>
        </p:nvSpPr>
        <p:spPr>
          <a:xfrm>
            <a:off x="2291760" y="761400"/>
            <a:ext cx="708012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How to measure “</a:t>
            </a:r>
            <a:r>
              <a:rPr b="1" lang="en-US" sz="3200" spc="-1" strike="noStrike">
                <a:solidFill>
                  <a:srgbClr val="ff0000"/>
                </a:solidFill>
                <a:latin typeface="Corbel"/>
                <a:ea typeface="DejaVu Sans"/>
              </a:rPr>
              <a:t>ridiculous</a:t>
            </a:r>
            <a:r>
              <a:rPr b="1" lang="en-US" sz="3200" spc="-1" strike="noStrike">
                <a:solidFill>
                  <a:srgbClr val="ffffff"/>
                </a:solidFill>
                <a:latin typeface="Corbel"/>
                <a:ea typeface="DejaVu Sans"/>
              </a:rPr>
              <a:t>”?</a:t>
            </a:r>
            <a:endParaRPr b="0" lang="en-US" sz="3200" spc="-1" strike="noStrike">
              <a:latin typeface="Arial"/>
            </a:endParaRPr>
          </a:p>
        </p:txBody>
      </p:sp>
      <p:pic>
        <p:nvPicPr>
          <p:cNvPr id="214" name="Picture 2" descr="Bitcoin price: Token rallies as Visa moves to approve USDC crypto"/>
          <p:cNvPicPr/>
          <p:nvPr/>
        </p:nvPicPr>
        <p:blipFill>
          <a:blip r:embed="rId3"/>
          <a:stretch/>
        </p:blipFill>
        <p:spPr>
          <a:xfrm>
            <a:off x="4062960" y="2147760"/>
            <a:ext cx="2909520" cy="1938240"/>
          </a:xfrm>
          <a:prstGeom prst="rect">
            <a:avLst/>
          </a:prstGeom>
          <a:ln>
            <a:noFill/>
          </a:ln>
        </p:spPr>
      </p:pic>
      <p:sp>
        <p:nvSpPr>
          <p:cNvPr id="215" name="CustomShape 2"/>
          <p:cNvSpPr/>
          <p:nvPr/>
        </p:nvSpPr>
        <p:spPr>
          <a:xfrm>
            <a:off x="169920" y="2855520"/>
            <a:ext cx="40766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Confidence interval</a:t>
            </a:r>
            <a:endParaRPr b="0" lang="en-US" sz="2800" spc="-1" strike="noStrike">
              <a:latin typeface="Arial"/>
            </a:endParaRPr>
          </a:p>
        </p:txBody>
      </p:sp>
      <p:sp>
        <p:nvSpPr>
          <p:cNvPr id="216" name="CustomShape 3"/>
          <p:cNvSpPr/>
          <p:nvPr/>
        </p:nvSpPr>
        <p:spPr>
          <a:xfrm>
            <a:off x="7326720" y="2855520"/>
            <a:ext cx="186516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 value</a:t>
            </a:r>
            <a:endParaRPr b="0" lang="en-US" sz="3200" spc="-1" strike="noStrike">
              <a:latin typeface="Arial"/>
            </a:endParaRPr>
          </a:p>
        </p:txBody>
      </p:sp>
      <p:pic>
        <p:nvPicPr>
          <p:cNvPr id="217" name="Picture 6" descr=""/>
          <p:cNvPicPr/>
          <p:nvPr/>
        </p:nvPicPr>
        <p:blipFill>
          <a:blip r:embed="rId4"/>
          <a:stretch/>
        </p:blipFill>
        <p:spPr>
          <a:xfrm>
            <a:off x="9015480" y="4393440"/>
            <a:ext cx="2694600" cy="2102400"/>
          </a:xfrm>
          <a:prstGeom prst="rect">
            <a:avLst/>
          </a:prstGeom>
          <a:ln>
            <a:noFill/>
          </a:ln>
        </p:spPr>
      </p:pic>
      <p:sp>
        <p:nvSpPr>
          <p:cNvPr id="218" name="CustomShape 4"/>
          <p:cNvSpPr/>
          <p:nvPr/>
        </p:nvSpPr>
        <p:spPr>
          <a:xfrm>
            <a:off x="7277040" y="5067360"/>
            <a:ext cx="1427760" cy="817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19" name="Picture 9" descr=""/>
          <p:cNvPicPr/>
          <p:nvPr/>
        </p:nvPicPr>
        <p:blipFill>
          <a:blip r:embed="rId5"/>
          <a:stretch/>
        </p:blipFill>
        <p:spPr>
          <a:xfrm>
            <a:off x="7255800" y="2053440"/>
            <a:ext cx="4743000" cy="53244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الملتقى</a:t>
            </a:r>
            <a:endParaRPr b="0" lang="en-US" sz="4000" spc="-1" strike="noStrike">
              <a:latin typeface="Arial"/>
            </a:endParaRPr>
          </a:p>
        </p:txBody>
      </p:sp>
      <p:sp>
        <p:nvSpPr>
          <p:cNvPr id="221"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Classical tests( t test/ chi square / ANOVA/ .. )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Central limit theorem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Bootstrapping</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Newer tests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p:txBody>
      </p:sp>
      <p:pic>
        <p:nvPicPr>
          <p:cNvPr id="222" name="Picture 2" descr="Cartoon businessman makes desicion choose yes or Vector Image"/>
          <p:cNvPicPr/>
          <p:nvPr/>
        </p:nvPicPr>
        <p:blipFill>
          <a:blip r:embed="rId1"/>
          <a:stretch/>
        </p:blipFill>
        <p:spPr>
          <a:xfrm>
            <a:off x="6690960" y="3213720"/>
            <a:ext cx="2549160" cy="2753280"/>
          </a:xfrm>
          <a:prstGeom prst="rect">
            <a:avLst/>
          </a:prstGeom>
          <a:ln>
            <a:noFill/>
          </a:ln>
        </p:spPr>
      </p:pic>
      <p:pic>
        <p:nvPicPr>
          <p:cNvPr id="223" name="Picture 3" descr=""/>
          <p:cNvPicPr/>
          <p:nvPr/>
        </p:nvPicPr>
        <p:blipFill>
          <a:blip r:embed="rId2"/>
          <a:stretch/>
        </p:blipFill>
        <p:spPr>
          <a:xfrm>
            <a:off x="4734000" y="3886200"/>
            <a:ext cx="1504080" cy="703800"/>
          </a:xfrm>
          <a:prstGeom prst="rect">
            <a:avLst/>
          </a:prstGeom>
          <a:ln>
            <a:noFill/>
          </a:ln>
        </p:spPr>
      </p:pic>
      <p:pic>
        <p:nvPicPr>
          <p:cNvPr id="224" name="Picture 4" descr=""/>
          <p:cNvPicPr/>
          <p:nvPr/>
        </p:nvPicPr>
        <p:blipFill>
          <a:blip r:embed="rId3"/>
          <a:stretch/>
        </p:blipFill>
        <p:spPr>
          <a:xfrm>
            <a:off x="9693000" y="3978720"/>
            <a:ext cx="1786680" cy="51876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Difference between ci and p value?</a:t>
            </a:r>
            <a:endParaRPr b="0" lang="en-US" sz="4000" spc="-1" strike="noStrike">
              <a:latin typeface="Arial"/>
            </a:endParaRPr>
          </a:p>
        </p:txBody>
      </p:sp>
      <p:sp>
        <p:nvSpPr>
          <p:cNvPr id="22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Coming soon isA..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27" name="Picture 1" descr=""/>
          <p:cNvPicPr/>
          <p:nvPr/>
        </p:nvPicPr>
        <p:blipFill>
          <a:blip r:embed="rId1"/>
          <a:stretch/>
        </p:blipFill>
        <p:spPr>
          <a:xfrm>
            <a:off x="2995200" y="1366560"/>
            <a:ext cx="6200640" cy="41238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Picture 1" descr=""/>
          <p:cNvPicPr/>
          <p:nvPr/>
        </p:nvPicPr>
        <p:blipFill>
          <a:blip r:embed="rId1"/>
          <a:stretch/>
        </p:blipFill>
        <p:spPr>
          <a:xfrm>
            <a:off x="238320" y="1512360"/>
            <a:ext cx="10803600" cy="2347560"/>
          </a:xfrm>
          <a:prstGeom prst="rect">
            <a:avLst/>
          </a:prstGeom>
          <a:ln>
            <a:noFill/>
          </a:ln>
        </p:spPr>
      </p:pic>
      <p:pic>
        <p:nvPicPr>
          <p:cNvPr id="229" name="Picture 2" descr=""/>
          <p:cNvPicPr/>
          <p:nvPr/>
        </p:nvPicPr>
        <p:blipFill>
          <a:blip r:embed="rId2"/>
          <a:stretch/>
        </p:blipFill>
        <p:spPr>
          <a:xfrm>
            <a:off x="1088640" y="4255560"/>
            <a:ext cx="3921840" cy="2272680"/>
          </a:xfrm>
          <a:prstGeom prst="rect">
            <a:avLst/>
          </a:prstGeom>
          <a:ln>
            <a:noFill/>
          </a:ln>
        </p:spPr>
      </p:pic>
      <p:pic>
        <p:nvPicPr>
          <p:cNvPr id="230" name="Picture 4" descr=""/>
          <p:cNvPicPr/>
          <p:nvPr/>
        </p:nvPicPr>
        <p:blipFill>
          <a:blip r:embed="rId3"/>
          <a:stretch/>
        </p:blipFill>
        <p:spPr>
          <a:xfrm>
            <a:off x="6796440" y="4439880"/>
            <a:ext cx="1904040" cy="19040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Picture 2" descr=""/>
          <p:cNvPicPr/>
          <p:nvPr/>
        </p:nvPicPr>
        <p:blipFill>
          <a:blip r:embed="rId1"/>
          <a:stretch/>
        </p:blipFill>
        <p:spPr>
          <a:xfrm>
            <a:off x="1357920" y="2358360"/>
            <a:ext cx="4638960" cy="2655000"/>
          </a:xfrm>
          <a:prstGeom prst="rect">
            <a:avLst/>
          </a:prstGeom>
          <a:ln>
            <a:noFill/>
          </a:ln>
        </p:spPr>
      </p:pic>
      <p:pic>
        <p:nvPicPr>
          <p:cNvPr id="232" name="Picture 4" descr=""/>
          <p:cNvPicPr/>
          <p:nvPr/>
        </p:nvPicPr>
        <p:blipFill>
          <a:blip r:embed="rId2"/>
          <a:stretch/>
        </p:blipFill>
        <p:spPr>
          <a:xfrm>
            <a:off x="6881760" y="2584800"/>
            <a:ext cx="4426920" cy="2945520"/>
          </a:xfrm>
          <a:prstGeom prst="rect">
            <a:avLst/>
          </a:prstGeom>
          <a:ln>
            <a:noFill/>
          </a:ln>
        </p:spPr>
      </p:pic>
      <p:sp>
        <p:nvSpPr>
          <p:cNvPr id="233" name="CustomShape 1"/>
          <p:cNvSpPr/>
          <p:nvPr/>
        </p:nvSpPr>
        <p:spPr>
          <a:xfrm>
            <a:off x="4566240" y="767880"/>
            <a:ext cx="40323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ea typeface="DejaVu Sans"/>
              </a:rPr>
              <a:t>1000000 hours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Statistics </a:t>
            </a:r>
            <a:endParaRPr b="0" lang="en-US" sz="4000" spc="-1" strike="noStrike">
              <a:latin typeface="Arial"/>
            </a:endParaRPr>
          </a:p>
        </p:txBody>
      </p:sp>
      <p:sp>
        <p:nvSpPr>
          <p:cNvPr id="133" name="CustomShape 2"/>
          <p:cNvSpPr/>
          <p:nvPr/>
        </p:nvSpPr>
        <p:spPr>
          <a:xfrm>
            <a:off x="1202760" y="2011680"/>
            <a:ext cx="9783000" cy="4205160"/>
          </a:xfrm>
          <a:prstGeom prst="rect">
            <a:avLst/>
          </a:prstGeom>
          <a:noFill/>
          <a:ln>
            <a:noFill/>
          </a:ln>
        </p:spPr>
        <p:style>
          <a:lnRef idx="0"/>
          <a:fillRef idx="0"/>
          <a:effectRef idx="0"/>
          <a:fontRef idx="minor"/>
        </p:style>
      </p:sp>
      <p:pic>
        <p:nvPicPr>
          <p:cNvPr id="134" name="Picture 3" descr=""/>
          <p:cNvPicPr/>
          <p:nvPr/>
        </p:nvPicPr>
        <p:blipFill>
          <a:blip r:embed="rId1"/>
          <a:stretch/>
        </p:blipFill>
        <p:spPr>
          <a:xfrm>
            <a:off x="1472040" y="2922480"/>
            <a:ext cx="4323960" cy="446760"/>
          </a:xfrm>
          <a:prstGeom prst="rect">
            <a:avLst/>
          </a:prstGeom>
          <a:ln>
            <a:noFill/>
          </a:ln>
        </p:spPr>
      </p:pic>
      <p:pic>
        <p:nvPicPr>
          <p:cNvPr id="135" name="Picture 4" descr=""/>
          <p:cNvPicPr/>
          <p:nvPr/>
        </p:nvPicPr>
        <p:blipFill>
          <a:blip r:embed="rId2"/>
          <a:stretch/>
        </p:blipFill>
        <p:spPr>
          <a:xfrm>
            <a:off x="228960" y="5391000"/>
            <a:ext cx="6810120" cy="398880"/>
          </a:xfrm>
          <a:prstGeom prst="rect">
            <a:avLst/>
          </a:prstGeom>
          <a:ln>
            <a:noFill/>
          </a:ln>
        </p:spPr>
      </p:pic>
      <p:pic>
        <p:nvPicPr>
          <p:cNvPr id="136" name="Picture 5" descr=""/>
          <p:cNvPicPr/>
          <p:nvPr/>
        </p:nvPicPr>
        <p:blipFill>
          <a:blip r:embed="rId3"/>
          <a:stretch/>
        </p:blipFill>
        <p:spPr>
          <a:xfrm>
            <a:off x="7074360" y="1562040"/>
            <a:ext cx="4857480" cy="473364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Change default action </a:t>
            </a:r>
            <a:endParaRPr b="0" lang="en-US" sz="4000" spc="-1" strike="noStrike">
              <a:latin typeface="Arial"/>
            </a:endParaRPr>
          </a:p>
        </p:txBody>
      </p:sp>
      <p:sp>
        <p:nvSpPr>
          <p:cNvPr id="235" name="CustomShape 2"/>
          <p:cNvSpPr/>
          <p:nvPr/>
        </p:nvSpPr>
        <p:spPr>
          <a:xfrm>
            <a:off x="1202760" y="2011680"/>
            <a:ext cx="9783000" cy="4205160"/>
          </a:xfrm>
          <a:prstGeom prst="rect">
            <a:avLst/>
          </a:prstGeom>
          <a:noFill/>
          <a:ln>
            <a:noFill/>
          </a:ln>
        </p:spPr>
        <p:style>
          <a:lnRef idx="0"/>
          <a:fillRef idx="0"/>
          <a:effectRef idx="0"/>
          <a:fontRef idx="minor"/>
        </p:style>
      </p:sp>
      <p:pic>
        <p:nvPicPr>
          <p:cNvPr id="236" name="Picture 5" descr=""/>
          <p:cNvPicPr/>
          <p:nvPr/>
        </p:nvPicPr>
        <p:blipFill>
          <a:blip r:embed="rId1"/>
          <a:stretch/>
        </p:blipFill>
        <p:spPr>
          <a:xfrm>
            <a:off x="3971520" y="2347920"/>
            <a:ext cx="4247640" cy="2161440"/>
          </a:xfrm>
          <a:prstGeom prst="rect">
            <a:avLst/>
          </a:prstGeom>
          <a:ln>
            <a:noFill/>
          </a:ln>
        </p:spPr>
      </p:pic>
      <p:sp>
        <p:nvSpPr>
          <p:cNvPr id="237" name="CustomShape 3"/>
          <p:cNvSpPr/>
          <p:nvPr/>
        </p:nvSpPr>
        <p:spPr>
          <a:xfrm>
            <a:off x="7142760" y="5848560"/>
            <a:ext cx="1258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Pick YES?</a:t>
            </a:r>
            <a:endParaRPr b="0" lang="en-US" sz="1800" spc="-1" strike="noStrike">
              <a:latin typeface="Arial"/>
            </a:endParaRPr>
          </a:p>
        </p:txBody>
      </p:sp>
      <p:sp>
        <p:nvSpPr>
          <p:cNvPr id="238" name="CustomShape 4"/>
          <p:cNvSpPr/>
          <p:nvPr/>
        </p:nvSpPr>
        <p:spPr>
          <a:xfrm>
            <a:off x="6940080" y="6369480"/>
            <a:ext cx="3744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Read the links for the answer </a:t>
            </a:r>
            <a:r>
              <a:rPr b="0" lang="en-US" sz="1800" spc="-1" strike="noStrike">
                <a:solidFill>
                  <a:srgbClr val="ffffff"/>
                </a:solidFill>
                <a:latin typeface="Wingding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1202760" y="284040"/>
            <a:ext cx="9783000" cy="1507680"/>
          </a:xfrm>
          <a:prstGeom prst="rect">
            <a:avLst/>
          </a:prstGeom>
          <a:noFill/>
          <a:ln>
            <a:noFill/>
          </a:ln>
        </p:spPr>
        <p:style>
          <a:lnRef idx="0"/>
          <a:fillRef idx="0"/>
          <a:effectRef idx="0"/>
          <a:fontRef idx="minor"/>
        </p:style>
      </p:sp>
      <p:sp>
        <p:nvSpPr>
          <p:cNvPr id="240" name="CustomShape 2"/>
          <p:cNvSpPr/>
          <p:nvPr/>
        </p:nvSpPr>
        <p:spPr>
          <a:xfrm>
            <a:off x="1202760" y="2011680"/>
            <a:ext cx="9783000" cy="4205160"/>
          </a:xfrm>
          <a:prstGeom prst="rect">
            <a:avLst/>
          </a:prstGeom>
          <a:noFill/>
          <a:ln>
            <a:noFill/>
          </a:ln>
        </p:spPr>
        <p:style>
          <a:lnRef idx="0"/>
          <a:fillRef idx="0"/>
          <a:effectRef idx="0"/>
          <a:fontRef idx="minor"/>
        </p:style>
      </p:sp>
      <p:pic>
        <p:nvPicPr>
          <p:cNvPr id="241" name="Picture 3" descr=""/>
          <p:cNvPicPr/>
          <p:nvPr/>
        </p:nvPicPr>
        <p:blipFill>
          <a:blip r:embed="rId1"/>
          <a:stretch/>
        </p:blipFill>
        <p:spPr>
          <a:xfrm>
            <a:off x="3165480" y="2504880"/>
            <a:ext cx="5857560" cy="257112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MAIN QUESTION</a:t>
            </a:r>
            <a:endParaRPr b="0" lang="en-US" sz="4000" spc="-1" strike="noStrike">
              <a:latin typeface="Arial"/>
            </a:endParaRPr>
          </a:p>
        </p:txBody>
      </p:sp>
      <p:sp>
        <p:nvSpPr>
          <p:cNvPr id="243" name="CustomShape 2"/>
          <p:cNvSpPr/>
          <p:nvPr/>
        </p:nvSpPr>
        <p:spPr>
          <a:xfrm>
            <a:off x="1202760" y="2011680"/>
            <a:ext cx="9783000" cy="4205160"/>
          </a:xfrm>
          <a:prstGeom prst="rect">
            <a:avLst/>
          </a:prstGeom>
          <a:noFill/>
          <a:ln>
            <a:noFill/>
          </a:ln>
        </p:spPr>
        <p:style>
          <a:lnRef idx="0"/>
          <a:fillRef idx="0"/>
          <a:effectRef idx="0"/>
          <a:fontRef idx="minor"/>
        </p:style>
      </p:sp>
      <p:pic>
        <p:nvPicPr>
          <p:cNvPr id="244" name="Picture 3" descr=""/>
          <p:cNvPicPr/>
          <p:nvPr/>
        </p:nvPicPr>
        <p:blipFill>
          <a:blip r:embed="rId1"/>
          <a:stretch/>
        </p:blipFill>
        <p:spPr>
          <a:xfrm>
            <a:off x="3247560" y="2967120"/>
            <a:ext cx="5695560" cy="9230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Default action </a:t>
            </a:r>
            <a:endParaRPr b="0" lang="en-US" sz="4000" spc="-1" strike="noStrike">
              <a:latin typeface="Arial"/>
            </a:endParaRPr>
          </a:p>
        </p:txBody>
      </p:sp>
      <p:sp>
        <p:nvSpPr>
          <p:cNvPr id="246" name="CustomShape 2"/>
          <p:cNvSpPr/>
          <p:nvPr/>
        </p:nvSpPr>
        <p:spPr>
          <a:xfrm>
            <a:off x="1202760" y="2011680"/>
            <a:ext cx="9783000" cy="4205160"/>
          </a:xfrm>
          <a:prstGeom prst="rect">
            <a:avLst/>
          </a:prstGeom>
          <a:noFill/>
          <a:ln>
            <a:noFill/>
          </a:ln>
        </p:spPr>
        <p:style>
          <a:lnRef idx="0"/>
          <a:fillRef idx="0"/>
          <a:effectRef idx="0"/>
          <a:fontRef idx="minor"/>
        </p:style>
      </p:sp>
      <p:pic>
        <p:nvPicPr>
          <p:cNvPr id="247" name="Picture 3" descr=""/>
          <p:cNvPicPr/>
          <p:nvPr/>
        </p:nvPicPr>
        <p:blipFill>
          <a:blip r:embed="rId1"/>
          <a:stretch/>
        </p:blipFill>
        <p:spPr>
          <a:xfrm>
            <a:off x="2610000" y="2209680"/>
            <a:ext cx="2227680" cy="2475360"/>
          </a:xfrm>
          <a:prstGeom prst="rect">
            <a:avLst/>
          </a:prstGeom>
          <a:ln>
            <a:noFill/>
          </a:ln>
        </p:spPr>
      </p:pic>
      <p:sp>
        <p:nvSpPr>
          <p:cNvPr id="248" name="CustomShape 3"/>
          <p:cNvSpPr/>
          <p:nvPr/>
        </p:nvSpPr>
        <p:spPr>
          <a:xfrm>
            <a:off x="6239880" y="4317120"/>
            <a:ext cx="2701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 What to expect??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Answer is No.    Always! </a:t>
            </a:r>
            <a:endParaRPr b="0" lang="en-US" sz="4000" spc="-1" strike="noStrike">
              <a:latin typeface="Arial"/>
            </a:endParaRPr>
          </a:p>
        </p:txBody>
      </p:sp>
      <p:sp>
        <p:nvSpPr>
          <p:cNvPr id="250" name="CustomShape 2"/>
          <p:cNvSpPr/>
          <p:nvPr/>
        </p:nvSpPr>
        <p:spPr>
          <a:xfrm>
            <a:off x="1202760" y="2011680"/>
            <a:ext cx="9783000" cy="4205160"/>
          </a:xfrm>
          <a:prstGeom prst="rect">
            <a:avLst/>
          </a:prstGeom>
          <a:noFill/>
          <a:ln>
            <a:noFill/>
          </a:ln>
        </p:spPr>
        <p:style>
          <a:lnRef idx="0"/>
          <a:fillRef idx="0"/>
          <a:effectRef idx="0"/>
          <a:fontRef idx="minor"/>
        </p:style>
      </p:sp>
      <p:pic>
        <p:nvPicPr>
          <p:cNvPr id="251" name="Picture 3" descr=""/>
          <p:cNvPicPr/>
          <p:nvPr/>
        </p:nvPicPr>
        <p:blipFill>
          <a:blip r:embed="rId1"/>
          <a:stretch/>
        </p:blipFill>
        <p:spPr>
          <a:xfrm>
            <a:off x="2572560" y="2967120"/>
            <a:ext cx="6370560" cy="103248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2 OPTIONS </a:t>
            </a:r>
            <a:endParaRPr b="0" lang="en-US" sz="4000" spc="-1" strike="noStrike">
              <a:latin typeface="Arial"/>
            </a:endParaRPr>
          </a:p>
        </p:txBody>
      </p:sp>
      <p:sp>
        <p:nvSpPr>
          <p:cNvPr id="253" name="CustomShape 2"/>
          <p:cNvSpPr/>
          <p:nvPr/>
        </p:nvSpPr>
        <p:spPr>
          <a:xfrm>
            <a:off x="1202760" y="2011680"/>
            <a:ext cx="9783000" cy="4205160"/>
          </a:xfrm>
          <a:prstGeom prst="rect">
            <a:avLst/>
          </a:prstGeom>
          <a:noFill/>
          <a:ln>
            <a:noFill/>
          </a:ln>
        </p:spPr>
        <p:style>
          <a:lnRef idx="0"/>
          <a:fillRef idx="0"/>
          <a:effectRef idx="0"/>
          <a:fontRef idx="minor"/>
        </p:style>
      </p:sp>
      <p:pic>
        <p:nvPicPr>
          <p:cNvPr id="254" name="Picture 3" descr=""/>
          <p:cNvPicPr/>
          <p:nvPr/>
        </p:nvPicPr>
        <p:blipFill>
          <a:blip r:embed="rId1"/>
          <a:stretch/>
        </p:blipFill>
        <p:spPr>
          <a:xfrm>
            <a:off x="198000" y="1766520"/>
            <a:ext cx="5895720" cy="3895200"/>
          </a:xfrm>
          <a:prstGeom prst="rect">
            <a:avLst/>
          </a:prstGeom>
          <a:ln>
            <a:noFill/>
          </a:ln>
        </p:spPr>
      </p:pic>
      <p:sp>
        <p:nvSpPr>
          <p:cNvPr id="255" name="CustomShape 3"/>
          <p:cNvSpPr/>
          <p:nvPr/>
        </p:nvSpPr>
        <p:spPr>
          <a:xfrm>
            <a:off x="7581600" y="4114800"/>
            <a:ext cx="39178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ffffff"/>
                </a:solidFill>
                <a:latin typeface="Corbel"/>
                <a:ea typeface="DejaVu Sans"/>
              </a:rPr>
              <a:t>OR Every corner</a:t>
            </a:r>
            <a:endParaRPr b="0" lang="en-US" sz="3600" spc="-1" strike="noStrike">
              <a:latin typeface="Arial"/>
            </a:endParaRPr>
          </a:p>
        </p:txBody>
      </p:sp>
      <p:sp>
        <p:nvSpPr>
          <p:cNvPr id="256" name="CustomShape 4"/>
          <p:cNvSpPr/>
          <p:nvPr/>
        </p:nvSpPr>
        <p:spPr>
          <a:xfrm>
            <a:off x="198000" y="6113520"/>
            <a:ext cx="6094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ea typeface="DejaVu Sans"/>
              </a:rPr>
              <a:t>sometimes we can see the answer. .No need to calculate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Bottom line!</a:t>
            </a:r>
            <a:endParaRPr b="0" lang="en-US" sz="4000" spc="-1" strike="noStrike">
              <a:latin typeface="Arial"/>
            </a:endParaRPr>
          </a:p>
        </p:txBody>
      </p:sp>
      <p:sp>
        <p:nvSpPr>
          <p:cNvPr id="258"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Start with default action.  Choose wisely!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Don’t have default action? No need for statistical inference!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1202760" y="284040"/>
            <a:ext cx="9783000" cy="1507680"/>
          </a:xfrm>
          <a:prstGeom prst="rect">
            <a:avLst/>
          </a:prstGeom>
          <a:noFill/>
          <a:ln>
            <a:noFill/>
          </a:ln>
        </p:spPr>
        <p:style>
          <a:lnRef idx="0"/>
          <a:fillRef idx="0"/>
          <a:effectRef idx="0"/>
          <a:fontRef idx="minor"/>
        </p:style>
      </p:sp>
      <p:sp>
        <p:nvSpPr>
          <p:cNvPr id="260" name="CustomShape 2"/>
          <p:cNvSpPr/>
          <p:nvPr/>
        </p:nvSpPr>
        <p:spPr>
          <a:xfrm>
            <a:off x="1202760" y="2011680"/>
            <a:ext cx="9783000" cy="4205160"/>
          </a:xfrm>
          <a:prstGeom prst="rect">
            <a:avLst/>
          </a:prstGeom>
          <a:noFill/>
          <a:ln>
            <a:noFill/>
          </a:ln>
        </p:spPr>
        <p:style>
          <a:lnRef idx="0"/>
          <a:fillRef idx="0"/>
          <a:effectRef idx="0"/>
          <a:fontRef idx="minor"/>
        </p:style>
      </p:sp>
      <p:pic>
        <p:nvPicPr>
          <p:cNvPr id="261" name="Picture 3" descr=""/>
          <p:cNvPicPr/>
          <p:nvPr/>
        </p:nvPicPr>
        <p:blipFill>
          <a:blip r:embed="rId1"/>
          <a:stretch/>
        </p:blipFill>
        <p:spPr>
          <a:xfrm>
            <a:off x="371160" y="1792800"/>
            <a:ext cx="6610320" cy="1770840"/>
          </a:xfrm>
          <a:prstGeom prst="rect">
            <a:avLst/>
          </a:prstGeom>
          <a:ln>
            <a:noFill/>
          </a:ln>
        </p:spPr>
      </p:pic>
      <p:pic>
        <p:nvPicPr>
          <p:cNvPr id="262" name="Picture 4" descr=""/>
          <p:cNvPicPr/>
          <p:nvPr/>
        </p:nvPicPr>
        <p:blipFill>
          <a:blip r:embed="rId2"/>
          <a:stretch/>
        </p:blipFill>
        <p:spPr>
          <a:xfrm>
            <a:off x="371160" y="3960360"/>
            <a:ext cx="6419520" cy="225684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values </a:t>
            </a:r>
            <a:endParaRPr b="0" lang="en-US" sz="4000" spc="-1" strike="noStrike">
              <a:latin typeface="Arial"/>
            </a:endParaRPr>
          </a:p>
        </p:txBody>
      </p:sp>
      <p:sp>
        <p:nvSpPr>
          <p:cNvPr id="264" name="CustomShape 2"/>
          <p:cNvSpPr/>
          <p:nvPr/>
        </p:nvSpPr>
        <p:spPr>
          <a:xfrm>
            <a:off x="1202760" y="2011680"/>
            <a:ext cx="9783000" cy="4205160"/>
          </a:xfrm>
          <a:prstGeom prst="rect">
            <a:avLst/>
          </a:prstGeom>
          <a:noFill/>
          <a:ln>
            <a:noFill/>
          </a:ln>
        </p:spPr>
        <p:style>
          <a:lnRef idx="0"/>
          <a:fillRef idx="0"/>
          <a:effectRef idx="0"/>
          <a:fontRef idx="minor"/>
        </p:style>
      </p:sp>
      <p:pic>
        <p:nvPicPr>
          <p:cNvPr id="265" name="Picture 2" descr="3 SCARY GAMES #54 - YouTube"/>
          <p:cNvPicPr/>
          <p:nvPr/>
        </p:nvPicPr>
        <p:blipFill>
          <a:blip r:embed="rId1"/>
          <a:stretch/>
        </p:blipFill>
        <p:spPr>
          <a:xfrm>
            <a:off x="5122080" y="3018600"/>
            <a:ext cx="5686560" cy="31982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Setting the scene</a:t>
            </a:r>
            <a:endParaRPr b="0" lang="en-US" sz="4000" spc="-1" strike="noStrike">
              <a:latin typeface="Arial"/>
            </a:endParaRPr>
          </a:p>
        </p:txBody>
      </p:sp>
      <p:sp>
        <p:nvSpPr>
          <p:cNvPr id="267" name="CustomShape 2"/>
          <p:cNvSpPr/>
          <p:nvPr/>
        </p:nvSpPr>
        <p:spPr>
          <a:xfrm>
            <a:off x="1202760" y="2011680"/>
            <a:ext cx="9783000" cy="4205160"/>
          </a:xfrm>
          <a:prstGeom prst="rect">
            <a:avLst/>
          </a:prstGeom>
          <a:noFill/>
          <a:ln>
            <a:noFill/>
          </a:ln>
        </p:spPr>
        <p:style>
          <a:lnRef idx="0"/>
          <a:fillRef idx="0"/>
          <a:effectRef idx="0"/>
          <a:fontRef idx="minor"/>
        </p:style>
      </p:sp>
      <p:pic>
        <p:nvPicPr>
          <p:cNvPr id="268" name="Picture 3" descr=""/>
          <p:cNvPicPr/>
          <p:nvPr/>
        </p:nvPicPr>
        <p:blipFill>
          <a:blip r:embed="rId1"/>
          <a:stretch/>
        </p:blipFill>
        <p:spPr>
          <a:xfrm>
            <a:off x="3905280" y="2306880"/>
            <a:ext cx="2747160" cy="37407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Default action </a:t>
            </a:r>
            <a:endParaRPr b="0" lang="en-US" sz="4000" spc="-1" strike="noStrike">
              <a:latin typeface="Arial"/>
            </a:endParaRPr>
          </a:p>
        </p:txBody>
      </p:sp>
      <p:sp>
        <p:nvSpPr>
          <p:cNvPr id="138" name="CustomShape 2"/>
          <p:cNvSpPr/>
          <p:nvPr/>
        </p:nvSpPr>
        <p:spPr>
          <a:xfrm>
            <a:off x="1202760" y="2011680"/>
            <a:ext cx="9783000" cy="4205160"/>
          </a:xfrm>
          <a:prstGeom prst="rect">
            <a:avLst/>
          </a:prstGeom>
          <a:noFill/>
          <a:ln>
            <a:noFill/>
          </a:ln>
        </p:spPr>
        <p:style>
          <a:lnRef idx="0"/>
          <a:fillRef idx="0"/>
          <a:effectRef idx="0"/>
          <a:fontRef idx="minor"/>
        </p:style>
      </p:sp>
      <p:pic>
        <p:nvPicPr>
          <p:cNvPr id="139" name="Picture 4" descr=""/>
          <p:cNvPicPr/>
          <p:nvPr/>
        </p:nvPicPr>
        <p:blipFill>
          <a:blip r:embed="rId1"/>
          <a:stretch/>
        </p:blipFill>
        <p:spPr>
          <a:xfrm>
            <a:off x="3552120" y="2841480"/>
            <a:ext cx="3374280" cy="237744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1202760" y="284040"/>
            <a:ext cx="9783000" cy="1507680"/>
          </a:xfrm>
          <a:prstGeom prst="rect">
            <a:avLst/>
          </a:prstGeom>
          <a:noFill/>
          <a:ln>
            <a:noFill/>
          </a:ln>
        </p:spPr>
        <p:style>
          <a:lnRef idx="0"/>
          <a:fillRef idx="0"/>
          <a:effectRef idx="0"/>
          <a:fontRef idx="minor"/>
        </p:style>
      </p:sp>
      <p:sp>
        <p:nvSpPr>
          <p:cNvPr id="270" name="CustomShape 2"/>
          <p:cNvSpPr/>
          <p:nvPr/>
        </p:nvSpPr>
        <p:spPr>
          <a:xfrm>
            <a:off x="1202760" y="2011680"/>
            <a:ext cx="9783000" cy="4205160"/>
          </a:xfrm>
          <a:prstGeom prst="rect">
            <a:avLst/>
          </a:prstGeom>
          <a:noFill/>
          <a:ln>
            <a:noFill/>
          </a:ln>
        </p:spPr>
        <p:style>
          <a:lnRef idx="0"/>
          <a:fillRef idx="0"/>
          <a:effectRef idx="0"/>
          <a:fontRef idx="minor"/>
        </p:style>
      </p:sp>
      <p:pic>
        <p:nvPicPr>
          <p:cNvPr id="271" name="Picture 3" descr=""/>
          <p:cNvPicPr/>
          <p:nvPr/>
        </p:nvPicPr>
        <p:blipFill>
          <a:blip r:embed="rId1"/>
          <a:stretch/>
        </p:blipFill>
        <p:spPr>
          <a:xfrm>
            <a:off x="1955160" y="2400480"/>
            <a:ext cx="6145200" cy="168480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1" lang="en-US" sz="4000" spc="-1" strike="noStrike" cap="all">
                <a:solidFill>
                  <a:srgbClr val="ffffff"/>
                </a:solidFill>
                <a:latin typeface="Corbel"/>
                <a:ea typeface="DejaVu Sans"/>
              </a:rPr>
              <a:t>Describe the null world</a:t>
            </a:r>
            <a:endParaRPr b="0" lang="en-US" sz="4000" spc="-1" strike="noStrike">
              <a:latin typeface="Arial"/>
            </a:endParaRPr>
          </a:p>
        </p:txBody>
      </p:sp>
      <p:sp>
        <p:nvSpPr>
          <p:cNvPr id="27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Answer is pvalue </a:t>
            </a:r>
            <a:endParaRPr b="0" lang="en-US" sz="2200" spc="-1" strike="noStrike">
              <a:latin typeface="Arial"/>
            </a:endParaRPr>
          </a:p>
        </p:txBody>
      </p:sp>
      <p:pic>
        <p:nvPicPr>
          <p:cNvPr id="274" name="Picture 3" descr=""/>
          <p:cNvPicPr/>
          <p:nvPr/>
        </p:nvPicPr>
        <p:blipFill>
          <a:blip r:embed="rId1"/>
          <a:stretch/>
        </p:blipFill>
        <p:spPr>
          <a:xfrm>
            <a:off x="1096560" y="3472920"/>
            <a:ext cx="9995760" cy="12826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Little monster</a:t>
            </a:r>
            <a:endParaRPr b="0" lang="en-US" sz="4000" spc="-1" strike="noStrike">
              <a:latin typeface="Arial"/>
            </a:endParaRPr>
          </a:p>
        </p:txBody>
      </p:sp>
      <p:sp>
        <p:nvSpPr>
          <p:cNvPr id="276" name="CustomShape 2"/>
          <p:cNvSpPr/>
          <p:nvPr/>
        </p:nvSpPr>
        <p:spPr>
          <a:xfrm>
            <a:off x="1202760" y="2011680"/>
            <a:ext cx="9783000" cy="4205160"/>
          </a:xfrm>
          <a:prstGeom prst="rect">
            <a:avLst/>
          </a:prstGeom>
          <a:noFill/>
          <a:ln>
            <a:noFill/>
          </a:ln>
        </p:spPr>
        <p:style>
          <a:lnRef idx="0"/>
          <a:fillRef idx="0"/>
          <a:effectRef idx="0"/>
          <a:fontRef idx="minor"/>
        </p:style>
      </p:sp>
      <p:pic>
        <p:nvPicPr>
          <p:cNvPr id="277" name="Picture 4" descr=""/>
          <p:cNvPicPr/>
          <p:nvPr/>
        </p:nvPicPr>
        <p:blipFill>
          <a:blip r:embed="rId1"/>
          <a:stretch/>
        </p:blipFill>
        <p:spPr>
          <a:xfrm>
            <a:off x="1202760" y="1960200"/>
            <a:ext cx="4385160" cy="2923200"/>
          </a:xfrm>
          <a:prstGeom prst="rect">
            <a:avLst/>
          </a:prstGeom>
          <a:ln>
            <a:noFill/>
          </a:ln>
        </p:spPr>
      </p:pic>
      <p:pic>
        <p:nvPicPr>
          <p:cNvPr id="278" name="Picture 6" descr=""/>
          <p:cNvPicPr/>
          <p:nvPr/>
        </p:nvPicPr>
        <p:blipFill>
          <a:blip r:embed="rId2"/>
          <a:stretch/>
        </p:blipFill>
        <p:spPr>
          <a:xfrm>
            <a:off x="1096560" y="5286240"/>
            <a:ext cx="9995760" cy="1282680"/>
          </a:xfrm>
          <a:prstGeom prst="rect">
            <a:avLst/>
          </a:prstGeom>
          <a:ln>
            <a:noFill/>
          </a:ln>
        </p:spPr>
      </p:pic>
      <p:pic>
        <p:nvPicPr>
          <p:cNvPr id="279" name="Picture 7" descr=""/>
          <p:cNvPicPr/>
          <p:nvPr/>
        </p:nvPicPr>
        <p:blipFill>
          <a:blip r:embed="rId3"/>
          <a:stretch/>
        </p:blipFill>
        <p:spPr>
          <a:xfrm>
            <a:off x="8001000" y="2022120"/>
            <a:ext cx="2137680" cy="291096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Living alone</a:t>
            </a:r>
            <a:endParaRPr b="0" lang="en-US" sz="4000" spc="-1" strike="noStrike">
              <a:latin typeface="Arial"/>
            </a:endParaRPr>
          </a:p>
        </p:txBody>
      </p:sp>
      <p:sp>
        <p:nvSpPr>
          <p:cNvPr id="281" name="CustomShape 2"/>
          <p:cNvSpPr/>
          <p:nvPr/>
        </p:nvSpPr>
        <p:spPr>
          <a:xfrm>
            <a:off x="1202760" y="2011680"/>
            <a:ext cx="9783000" cy="4205160"/>
          </a:xfrm>
          <a:prstGeom prst="rect">
            <a:avLst/>
          </a:prstGeom>
          <a:noFill/>
          <a:ln>
            <a:noFill/>
          </a:ln>
        </p:spPr>
        <p:style>
          <a:lnRef idx="0"/>
          <a:fillRef idx="0"/>
          <a:effectRef idx="0"/>
          <a:fontRef idx="minor"/>
        </p:style>
      </p:sp>
      <p:pic>
        <p:nvPicPr>
          <p:cNvPr id="282" name="Picture 6" descr=""/>
          <p:cNvPicPr/>
          <p:nvPr/>
        </p:nvPicPr>
        <p:blipFill>
          <a:blip r:embed="rId1"/>
          <a:stretch/>
        </p:blipFill>
        <p:spPr>
          <a:xfrm>
            <a:off x="1096560" y="5286240"/>
            <a:ext cx="9995760" cy="1282680"/>
          </a:xfrm>
          <a:prstGeom prst="rect">
            <a:avLst/>
          </a:prstGeom>
          <a:ln>
            <a:noFill/>
          </a:ln>
        </p:spPr>
      </p:pic>
      <p:pic>
        <p:nvPicPr>
          <p:cNvPr id="283" name="Picture 7" descr=""/>
          <p:cNvPicPr/>
          <p:nvPr/>
        </p:nvPicPr>
        <p:blipFill>
          <a:blip r:embed="rId2"/>
          <a:stretch/>
        </p:blipFill>
        <p:spPr>
          <a:xfrm>
            <a:off x="8001000" y="2022120"/>
            <a:ext cx="2137680" cy="2910960"/>
          </a:xfrm>
          <a:prstGeom prst="rect">
            <a:avLst/>
          </a:prstGeom>
          <a:ln>
            <a:noFill/>
          </a:ln>
        </p:spPr>
      </p:pic>
      <p:pic>
        <p:nvPicPr>
          <p:cNvPr id="284" name="Picture 2" descr="Neighbours from Hell Compilation on Steam"/>
          <p:cNvPicPr/>
          <p:nvPr/>
        </p:nvPicPr>
        <p:blipFill>
          <a:blip r:embed="rId3"/>
          <a:stretch/>
        </p:blipFill>
        <p:spPr>
          <a:xfrm>
            <a:off x="1485720" y="2061000"/>
            <a:ext cx="5240880" cy="300276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28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i="1" lang="en-US" sz="2200" spc="-1" strike="noStrike">
                <a:solidFill>
                  <a:srgbClr val="ffffff"/>
                </a:solidFill>
                <a:latin typeface="Corbel"/>
                <a:ea typeface="DejaVu Sans"/>
              </a:rPr>
              <a:t>“</a:t>
            </a:r>
            <a:r>
              <a:rPr b="0" i="1" lang="en-US" sz="2200" spc="-1" strike="noStrike">
                <a:solidFill>
                  <a:srgbClr val="ffffff"/>
                </a:solidFill>
                <a:latin typeface="Corbel"/>
                <a:ea typeface="DejaVu Sans"/>
              </a:rPr>
              <a:t>If I’m living in my </a:t>
            </a:r>
            <a:r>
              <a:rPr b="0" i="1" lang="en-US" sz="2200" spc="-1" strike="noStrike" u="sng">
                <a:solidFill>
                  <a:srgbClr val="6eac1c"/>
                </a:solidFill>
                <a:uFillTx/>
                <a:latin typeface="Corbel"/>
                <a:ea typeface="DejaVu Sans"/>
                <a:hlinkClick r:id="rId1"/>
              </a:rPr>
              <a:t>default </a:t>
            </a:r>
            <a:r>
              <a:rPr b="0" i="1" lang="en-US" sz="2200" spc="-1" strike="noStrike" u="sng">
                <a:solidFill>
                  <a:srgbClr val="6eac1c"/>
                </a:solidFill>
                <a:uFillTx/>
                <a:latin typeface="Corbel"/>
                <a:ea typeface="DejaVu Sans"/>
                <a:hlinkClick r:id="rId2"/>
              </a:rPr>
              <a:t>action</a:t>
            </a:r>
            <a:r>
              <a:rPr b="0" i="1" lang="en-US" sz="2200" spc="-1" strike="noStrike">
                <a:solidFill>
                  <a:srgbClr val="ffffff"/>
                </a:solidFill>
                <a:latin typeface="Corbel"/>
                <a:ea typeface="DejaVu Sans"/>
              </a:rPr>
              <a:t> world, how surprising is my evidence?”</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r>
              <a:rPr b="0" lang="en-US" sz="2200" spc="-1" strike="noStrike">
                <a:solidFill>
                  <a:srgbClr val="ffffff"/>
                </a:solidFill>
                <a:latin typeface="Corbel"/>
                <a:ea typeface="DejaVu Sans"/>
              </a:rPr>
              <a:t>p-value low enough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change my mind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But which is small enough?</a:t>
            </a:r>
            <a:endParaRPr b="0" lang="en-US" sz="4000" spc="-1" strike="noStrike">
              <a:latin typeface="Arial"/>
            </a:endParaRPr>
          </a:p>
        </p:txBody>
      </p:sp>
      <p:sp>
        <p:nvSpPr>
          <p:cNvPr id="288"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0.06</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0.04</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0.01</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0.00001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289" name="Picture 2" descr="references معنى - موسوعة"/>
          <p:cNvPicPr/>
          <p:nvPr/>
        </p:nvPicPr>
        <p:blipFill>
          <a:blip r:embed="rId1"/>
          <a:stretch/>
        </p:blipFill>
        <p:spPr>
          <a:xfrm>
            <a:off x="3527280" y="2000160"/>
            <a:ext cx="7857000" cy="485676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1202760" y="284040"/>
            <a:ext cx="9783000" cy="1507680"/>
          </a:xfrm>
          <a:prstGeom prst="rect">
            <a:avLst/>
          </a:prstGeom>
          <a:noFill/>
          <a:ln>
            <a:noFill/>
          </a:ln>
        </p:spPr>
        <p:style>
          <a:lnRef idx="0"/>
          <a:fillRef idx="0"/>
          <a:effectRef idx="0"/>
          <a:fontRef idx="minor"/>
        </p:style>
      </p:sp>
      <p:sp>
        <p:nvSpPr>
          <p:cNvPr id="291" name="CustomShape 2"/>
          <p:cNvSpPr/>
          <p:nvPr/>
        </p:nvSpPr>
        <p:spPr>
          <a:xfrm>
            <a:off x="1202760" y="2011680"/>
            <a:ext cx="9783000" cy="4205160"/>
          </a:xfrm>
          <a:prstGeom prst="rect">
            <a:avLst/>
          </a:prstGeom>
          <a:noFill/>
          <a:ln>
            <a:noFill/>
          </a:ln>
        </p:spPr>
        <p:style>
          <a:lnRef idx="0"/>
          <a:fillRef idx="0"/>
          <a:effectRef idx="0"/>
          <a:fontRef idx="minor"/>
        </p:style>
      </p:sp>
      <p:pic>
        <p:nvPicPr>
          <p:cNvPr id="292" name="Picture 2" descr="وصلني || الجمعية المصرية لحماية حقوق الحيوان فى مصر || طب بيطرى || 16 ش طه  حسين الزمالك, القاهرة || 02-27355491 || 02-27370849 || 0237709055"/>
          <p:cNvPicPr/>
          <p:nvPr/>
        </p:nvPicPr>
        <p:blipFill>
          <a:blip r:embed="rId1"/>
          <a:stretch/>
        </p:blipFill>
        <p:spPr>
          <a:xfrm>
            <a:off x="3196440" y="2011680"/>
            <a:ext cx="4691160" cy="46911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Take the decision for threshold in advance!!</a:t>
            </a:r>
            <a:endParaRPr b="0" lang="en-US" sz="4000" spc="-1" strike="noStrike">
              <a:latin typeface="Arial"/>
            </a:endParaRPr>
          </a:p>
        </p:txBody>
      </p:sp>
      <p:sp>
        <p:nvSpPr>
          <p:cNvPr id="294" name="CustomShape 2"/>
          <p:cNvSpPr/>
          <p:nvPr/>
        </p:nvSpPr>
        <p:spPr>
          <a:xfrm>
            <a:off x="1202760" y="2011680"/>
            <a:ext cx="9783000" cy="4205160"/>
          </a:xfrm>
          <a:prstGeom prst="rect">
            <a:avLst/>
          </a:prstGeom>
          <a:noFill/>
          <a:ln>
            <a:noFill/>
          </a:ln>
        </p:spPr>
        <p:style>
          <a:lnRef idx="0"/>
          <a:fillRef idx="0"/>
          <a:effectRef idx="0"/>
          <a:fontRef idx="minor"/>
        </p:style>
      </p:sp>
      <p:pic>
        <p:nvPicPr>
          <p:cNvPr id="295" name="Picture 3" descr=""/>
          <p:cNvPicPr/>
          <p:nvPr/>
        </p:nvPicPr>
        <p:blipFill>
          <a:blip r:embed="rId1"/>
          <a:stretch/>
        </p:blipFill>
        <p:spPr>
          <a:xfrm>
            <a:off x="1202760" y="2360520"/>
            <a:ext cx="3949920" cy="4075200"/>
          </a:xfrm>
          <a:prstGeom prst="rect">
            <a:avLst/>
          </a:prstGeom>
          <a:ln>
            <a:noFill/>
          </a:ln>
        </p:spPr>
      </p:pic>
      <p:pic>
        <p:nvPicPr>
          <p:cNvPr id="296" name="Picture 4" descr=""/>
          <p:cNvPicPr/>
          <p:nvPr/>
        </p:nvPicPr>
        <p:blipFill>
          <a:blip r:embed="rId2"/>
          <a:stretch/>
        </p:blipFill>
        <p:spPr>
          <a:xfrm>
            <a:off x="6094800" y="2679120"/>
            <a:ext cx="5251320" cy="343728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0.05 threshold</a:t>
            </a:r>
            <a:endParaRPr b="0" lang="en-US" sz="4000" spc="-1" strike="noStrike">
              <a:latin typeface="Arial"/>
            </a:endParaRPr>
          </a:p>
        </p:txBody>
      </p:sp>
      <p:sp>
        <p:nvSpPr>
          <p:cNvPr id="298"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5% of times. </a:t>
            </a:r>
            <a:r>
              <a:rPr b="1" lang="en-US" sz="2200" spc="-1" strike="noStrike">
                <a:solidFill>
                  <a:srgbClr val="ffffff"/>
                </a:solidFill>
                <a:latin typeface="Corbel"/>
                <a:ea typeface="DejaVu Sans"/>
              </a:rPr>
              <a:t>Wrongly change ur mind                                      </a:t>
            </a:r>
            <a:r>
              <a:rPr b="1" lang="en-US" sz="2200" spc="-1" strike="noStrike">
                <a:solidFill>
                  <a:srgbClr val="ff0000"/>
                </a:solidFill>
                <a:latin typeface="Corbel"/>
                <a:ea typeface="DejaVu Sans"/>
              </a:rPr>
              <a:t>FALSE POSITIVE</a:t>
            </a:r>
            <a:endParaRPr b="0" lang="en-US" sz="2200" spc="-1" strike="noStrike">
              <a:latin typeface="Arial"/>
            </a:endParaRPr>
          </a:p>
        </p:txBody>
      </p:sp>
      <p:pic>
        <p:nvPicPr>
          <p:cNvPr id="299" name="Picture 5" descr=""/>
          <p:cNvPicPr/>
          <p:nvPr/>
        </p:nvPicPr>
        <p:blipFill>
          <a:blip r:embed="rId1"/>
          <a:stretch/>
        </p:blipFill>
        <p:spPr>
          <a:xfrm>
            <a:off x="1202760" y="2418480"/>
            <a:ext cx="3067200" cy="2161080"/>
          </a:xfrm>
          <a:prstGeom prst="rect">
            <a:avLst/>
          </a:prstGeom>
          <a:ln>
            <a:noFill/>
          </a:ln>
        </p:spPr>
      </p:pic>
      <p:sp>
        <p:nvSpPr>
          <p:cNvPr id="300" name="CustomShape 3"/>
          <p:cNvSpPr/>
          <p:nvPr/>
        </p:nvSpPr>
        <p:spPr>
          <a:xfrm>
            <a:off x="5380560" y="3089880"/>
            <a:ext cx="1427760" cy="817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01" name="Picture 7" descr=""/>
          <p:cNvPicPr/>
          <p:nvPr/>
        </p:nvPicPr>
        <p:blipFill>
          <a:blip r:embed="rId2"/>
          <a:stretch/>
        </p:blipFill>
        <p:spPr>
          <a:xfrm>
            <a:off x="7932600" y="2477520"/>
            <a:ext cx="2694600" cy="210240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0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0.05 threshold</a:t>
            </a:r>
            <a:endParaRPr b="0" lang="en-US" sz="4000" spc="-1" strike="noStrike">
              <a:latin typeface="Arial"/>
            </a:endParaRPr>
          </a:p>
        </p:txBody>
      </p:sp>
      <p:sp>
        <p:nvSpPr>
          <p:cNvPr id="30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fontScale="91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5% of times. U will decide they’re different. </a:t>
            </a:r>
            <a:r>
              <a:rPr b="1" lang="en-US" sz="2200" spc="-1" strike="noStrike">
                <a:solidFill>
                  <a:srgbClr val="ffffff"/>
                </a:solidFill>
                <a:latin typeface="Corbel"/>
                <a:ea typeface="DejaVu Sans"/>
              </a:rPr>
              <a:t>[while they are not different]</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1" lang="en-US" sz="2200" spc="-1" strike="noStrike">
                <a:solidFill>
                  <a:srgbClr val="ff0000"/>
                </a:solidFill>
                <a:latin typeface="Corbel"/>
                <a:ea typeface="DejaVu Sans"/>
              </a:rPr>
              <a:t>FALSE POSITIVE</a:t>
            </a:r>
            <a:endParaRPr b="0" lang="en-US" sz="2200" spc="-1" strike="noStrike">
              <a:latin typeface="Arial"/>
            </a:endParaRPr>
          </a:p>
        </p:txBody>
      </p:sp>
      <p:pic>
        <p:nvPicPr>
          <p:cNvPr id="304" name="Picture 4" descr=""/>
          <p:cNvPicPr/>
          <p:nvPr/>
        </p:nvPicPr>
        <p:blipFill>
          <a:blip r:embed="rId1"/>
          <a:stretch/>
        </p:blipFill>
        <p:spPr>
          <a:xfrm>
            <a:off x="1455480" y="2205000"/>
            <a:ext cx="9277560" cy="3018600"/>
          </a:xfrm>
          <a:prstGeom prst="rect">
            <a:avLst/>
          </a:prstGeom>
          <a:ln>
            <a:noFill/>
          </a:ln>
        </p:spPr>
      </p:pic>
      <p:sp>
        <p:nvSpPr>
          <p:cNvPr id="305" name="CustomShape 3"/>
          <p:cNvSpPr/>
          <p:nvPr/>
        </p:nvSpPr>
        <p:spPr>
          <a:xfrm>
            <a:off x="5843160" y="1423440"/>
            <a:ext cx="3770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What’s the null hypothesis?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1202760" y="284040"/>
            <a:ext cx="9783000" cy="1507680"/>
          </a:xfrm>
          <a:prstGeom prst="rect">
            <a:avLst/>
          </a:prstGeom>
          <a:noFill/>
          <a:ln>
            <a:noFill/>
          </a:ln>
        </p:spPr>
        <p:style>
          <a:lnRef idx="0"/>
          <a:fillRef idx="0"/>
          <a:effectRef idx="0"/>
          <a:fontRef idx="minor"/>
        </p:style>
      </p:sp>
      <p:sp>
        <p:nvSpPr>
          <p:cNvPr id="141" name="CustomShape 2"/>
          <p:cNvSpPr/>
          <p:nvPr/>
        </p:nvSpPr>
        <p:spPr>
          <a:xfrm>
            <a:off x="1202760" y="2011680"/>
            <a:ext cx="9783000" cy="4205160"/>
          </a:xfrm>
          <a:prstGeom prst="rect">
            <a:avLst/>
          </a:prstGeom>
          <a:noFill/>
          <a:ln>
            <a:noFill/>
          </a:ln>
        </p:spPr>
        <p:style>
          <a:lnRef idx="0"/>
          <a:fillRef idx="0"/>
          <a:effectRef idx="0"/>
          <a:fontRef idx="minor"/>
        </p:style>
      </p:sp>
      <p:pic>
        <p:nvPicPr>
          <p:cNvPr id="142" name="Picture 3" descr=""/>
          <p:cNvPicPr/>
          <p:nvPr/>
        </p:nvPicPr>
        <p:blipFill>
          <a:blip r:embed="rId1"/>
          <a:stretch/>
        </p:blipFill>
        <p:spPr>
          <a:xfrm>
            <a:off x="2912400" y="609480"/>
            <a:ext cx="5924160" cy="3675960"/>
          </a:xfrm>
          <a:prstGeom prst="rect">
            <a:avLst/>
          </a:prstGeom>
          <a:ln>
            <a:noFill/>
          </a:ln>
        </p:spPr>
      </p:pic>
      <p:pic>
        <p:nvPicPr>
          <p:cNvPr id="143" name="Picture 4" descr=""/>
          <p:cNvPicPr/>
          <p:nvPr/>
        </p:nvPicPr>
        <p:blipFill>
          <a:blip r:embed="rId2"/>
          <a:stretch/>
        </p:blipFill>
        <p:spPr>
          <a:xfrm>
            <a:off x="3131280" y="4439160"/>
            <a:ext cx="5486040" cy="203760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Critical drug!</a:t>
            </a:r>
            <a:endParaRPr b="0" lang="en-US" sz="4000" spc="-1" strike="noStrike">
              <a:latin typeface="Arial"/>
            </a:endParaRPr>
          </a:p>
        </p:txBody>
      </p:sp>
      <p:sp>
        <p:nvSpPr>
          <p:cNvPr id="307"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0.01 threshold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  </a:t>
            </a:r>
            <a:r>
              <a:rPr b="0" lang="en-US" sz="2200" spc="-1" strike="noStrike">
                <a:solidFill>
                  <a:srgbClr val="ffffff"/>
                </a:solidFill>
                <a:latin typeface="Corbel"/>
                <a:ea typeface="DejaVu Sans"/>
              </a:rPr>
              <a:t>1 False positive every 100 experiments</a:t>
            </a:r>
            <a:endParaRPr b="0" lang="en-US" sz="2200" spc="-1" strike="noStrike">
              <a:latin typeface="Arial"/>
            </a:endParaRPr>
          </a:p>
        </p:txBody>
      </p:sp>
      <p:pic>
        <p:nvPicPr>
          <p:cNvPr id="308" name="Picture 3" descr=""/>
          <p:cNvPicPr/>
          <p:nvPr/>
        </p:nvPicPr>
        <p:blipFill>
          <a:blip r:embed="rId1"/>
          <a:stretch/>
        </p:blipFill>
        <p:spPr>
          <a:xfrm>
            <a:off x="1579320" y="3141000"/>
            <a:ext cx="9029880" cy="307584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1129320" y="2876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Ice cream arrival on time</a:t>
            </a:r>
            <a:endParaRPr b="0" lang="en-US" sz="4000" spc="-1" strike="noStrike">
              <a:latin typeface="Arial"/>
            </a:endParaRPr>
          </a:p>
        </p:txBody>
      </p:sp>
      <p:sp>
        <p:nvSpPr>
          <p:cNvPr id="310"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fontScale="80000"/>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0.2 threshold</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20 False positive every 100 experiments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20% of times. </a:t>
            </a:r>
            <a:r>
              <a:rPr b="1" lang="en-US" sz="2200" spc="-1" strike="noStrike">
                <a:solidFill>
                  <a:srgbClr val="ffffff"/>
                </a:solidFill>
                <a:latin typeface="Corbel"/>
                <a:ea typeface="DejaVu Sans"/>
              </a:rPr>
              <a:t>Wrongly change ur mind                                      </a:t>
            </a:r>
            <a:r>
              <a:rPr b="1" lang="en-US" sz="2200" spc="-1" strike="noStrike">
                <a:solidFill>
                  <a:srgbClr val="ff0000"/>
                </a:solidFill>
                <a:latin typeface="Corbel"/>
                <a:ea typeface="DejaVu Sans"/>
              </a:rPr>
              <a:t>FALSE POSITIVE</a:t>
            </a:r>
            <a:endParaRPr b="0" lang="en-US" sz="2200" spc="-1" strike="noStrike">
              <a:latin typeface="Arial"/>
            </a:endParaRPr>
          </a:p>
        </p:txBody>
      </p:sp>
      <p:pic>
        <p:nvPicPr>
          <p:cNvPr id="311" name="Picture 5" descr=""/>
          <p:cNvPicPr/>
          <p:nvPr/>
        </p:nvPicPr>
        <p:blipFill>
          <a:blip r:embed="rId1"/>
          <a:stretch/>
        </p:blipFill>
        <p:spPr>
          <a:xfrm>
            <a:off x="1202760" y="3033720"/>
            <a:ext cx="3067200" cy="2161080"/>
          </a:xfrm>
          <a:prstGeom prst="rect">
            <a:avLst/>
          </a:prstGeom>
          <a:ln>
            <a:noFill/>
          </a:ln>
        </p:spPr>
      </p:pic>
      <p:sp>
        <p:nvSpPr>
          <p:cNvPr id="312" name="CustomShape 3"/>
          <p:cNvSpPr/>
          <p:nvPr/>
        </p:nvSpPr>
        <p:spPr>
          <a:xfrm>
            <a:off x="5380560" y="3529080"/>
            <a:ext cx="1427760" cy="817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13" name="Picture 7" descr=""/>
          <p:cNvPicPr/>
          <p:nvPr/>
        </p:nvPicPr>
        <p:blipFill>
          <a:blip r:embed="rId2"/>
          <a:stretch/>
        </p:blipFill>
        <p:spPr>
          <a:xfrm>
            <a:off x="7918560" y="3033720"/>
            <a:ext cx="2694600" cy="210240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1202760" y="284040"/>
            <a:ext cx="9783000" cy="1507680"/>
          </a:xfrm>
          <a:prstGeom prst="rect">
            <a:avLst/>
          </a:prstGeom>
          <a:noFill/>
          <a:ln>
            <a:noFill/>
          </a:ln>
        </p:spPr>
        <p:style>
          <a:lnRef idx="0"/>
          <a:fillRef idx="0"/>
          <a:effectRef idx="0"/>
          <a:fontRef idx="minor"/>
        </p:style>
      </p:sp>
      <p:sp>
        <p:nvSpPr>
          <p:cNvPr id="315" name="CustomShape 2"/>
          <p:cNvSpPr/>
          <p:nvPr/>
        </p:nvSpPr>
        <p:spPr>
          <a:xfrm>
            <a:off x="1202760" y="2011680"/>
            <a:ext cx="9783000" cy="4205160"/>
          </a:xfrm>
          <a:prstGeom prst="rect">
            <a:avLst/>
          </a:prstGeom>
          <a:noFill/>
          <a:ln>
            <a:noFill/>
          </a:ln>
        </p:spPr>
        <p:style>
          <a:lnRef idx="0"/>
          <a:fillRef idx="0"/>
          <a:effectRef idx="0"/>
          <a:fontRef idx="minor"/>
        </p:style>
      </p:sp>
      <p:pic>
        <p:nvPicPr>
          <p:cNvPr id="316" name="Picture 4" descr=""/>
          <p:cNvPicPr/>
          <p:nvPr/>
        </p:nvPicPr>
        <p:blipFill>
          <a:blip r:embed="rId1"/>
          <a:stretch/>
        </p:blipFill>
        <p:spPr>
          <a:xfrm>
            <a:off x="3562200" y="2771640"/>
            <a:ext cx="4313880" cy="159120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Two sided p value</a:t>
            </a:r>
            <a:endParaRPr b="0" lang="en-US" sz="4000" spc="-1" strike="noStrike">
              <a:latin typeface="Arial"/>
            </a:endParaRPr>
          </a:p>
        </p:txBody>
      </p:sp>
      <p:sp>
        <p:nvSpPr>
          <p:cNvPr id="318" name="CustomShape 2"/>
          <p:cNvSpPr/>
          <p:nvPr/>
        </p:nvSpPr>
        <p:spPr>
          <a:xfrm>
            <a:off x="1202760" y="2011680"/>
            <a:ext cx="9783000" cy="4205160"/>
          </a:xfrm>
          <a:prstGeom prst="rect">
            <a:avLst/>
          </a:prstGeom>
          <a:noFill/>
          <a:ln>
            <a:noFill/>
          </a:ln>
        </p:spPr>
        <p:style>
          <a:lnRef idx="0"/>
          <a:fillRef idx="0"/>
          <a:effectRef idx="0"/>
          <a:fontRef idx="minor"/>
        </p:style>
      </p:sp>
      <p:pic>
        <p:nvPicPr>
          <p:cNvPr id="319" name="Picture 7" descr=""/>
          <p:cNvPicPr/>
          <p:nvPr/>
        </p:nvPicPr>
        <p:blipFill>
          <a:blip r:embed="rId1"/>
          <a:stretch/>
        </p:blipFill>
        <p:spPr>
          <a:xfrm>
            <a:off x="6094800" y="3951360"/>
            <a:ext cx="5790960" cy="1551600"/>
          </a:xfrm>
          <a:prstGeom prst="rect">
            <a:avLst/>
          </a:prstGeom>
          <a:ln>
            <a:noFill/>
          </a:ln>
        </p:spPr>
      </p:pic>
      <p:pic>
        <p:nvPicPr>
          <p:cNvPr id="320" name="Picture 8" descr=""/>
          <p:cNvPicPr/>
          <p:nvPr/>
        </p:nvPicPr>
        <p:blipFill>
          <a:blip r:embed="rId2"/>
          <a:stretch/>
        </p:blipFill>
        <p:spPr>
          <a:xfrm>
            <a:off x="6094800" y="5586480"/>
            <a:ext cx="5790960" cy="1075320"/>
          </a:xfrm>
          <a:prstGeom prst="rect">
            <a:avLst/>
          </a:prstGeom>
          <a:ln>
            <a:noFill/>
          </a:ln>
        </p:spPr>
      </p:pic>
      <p:sp>
        <p:nvSpPr>
          <p:cNvPr id="321" name="CustomShape 3"/>
          <p:cNvSpPr/>
          <p:nvPr/>
        </p:nvSpPr>
        <p:spPr>
          <a:xfrm>
            <a:off x="352080" y="2759040"/>
            <a:ext cx="5530320" cy="942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ffffff"/>
                </a:solidFill>
                <a:latin typeface="Corbel"/>
                <a:ea typeface="DejaVu Sans"/>
              </a:rPr>
              <a:t>As extreme, or more extreme </a:t>
            </a:r>
            <a:endParaRPr b="0" lang="en-US" sz="2800" spc="-1" strike="noStrike">
              <a:latin typeface="Arial"/>
            </a:endParaRPr>
          </a:p>
          <a:p>
            <a:pPr>
              <a:lnSpc>
                <a:spcPct val="100000"/>
              </a:lnSpc>
            </a:pPr>
            <a:r>
              <a:rPr b="0" lang="en-US" sz="2800" spc="-1" strike="noStrike">
                <a:solidFill>
                  <a:srgbClr val="ffffff"/>
                </a:solidFill>
                <a:latin typeface="Corbel"/>
                <a:ea typeface="DejaVu Sans"/>
              </a:rPr>
              <a:t>as the data</a:t>
            </a:r>
            <a:endParaRPr b="0" lang="en-US" sz="2800" spc="-1" strike="noStrike">
              <a:latin typeface="Arial"/>
            </a:endParaRPr>
          </a:p>
        </p:txBody>
      </p:sp>
      <p:pic>
        <p:nvPicPr>
          <p:cNvPr id="322" name="Picture 9" descr=""/>
          <p:cNvPicPr/>
          <p:nvPr/>
        </p:nvPicPr>
        <p:blipFill>
          <a:blip r:embed="rId3"/>
          <a:stretch/>
        </p:blipFill>
        <p:spPr>
          <a:xfrm>
            <a:off x="3274920" y="3528360"/>
            <a:ext cx="2137680" cy="291096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1202760" y="284040"/>
            <a:ext cx="9783000" cy="1507680"/>
          </a:xfrm>
          <a:prstGeom prst="rect">
            <a:avLst/>
          </a:prstGeom>
          <a:noFill/>
          <a:ln>
            <a:noFill/>
          </a:ln>
        </p:spPr>
        <p:style>
          <a:lnRef idx="0"/>
          <a:fillRef idx="0"/>
          <a:effectRef idx="0"/>
          <a:fontRef idx="minor"/>
        </p:style>
      </p:sp>
      <p:sp>
        <p:nvSpPr>
          <p:cNvPr id="324" name="CustomShape 2"/>
          <p:cNvSpPr/>
          <p:nvPr/>
        </p:nvSpPr>
        <p:spPr>
          <a:xfrm>
            <a:off x="1202760" y="2011680"/>
            <a:ext cx="9783000" cy="4205160"/>
          </a:xfrm>
          <a:prstGeom prst="rect">
            <a:avLst/>
          </a:prstGeom>
          <a:noFill/>
          <a:ln>
            <a:noFill/>
          </a:ln>
        </p:spPr>
        <p:style>
          <a:lnRef idx="0"/>
          <a:fillRef idx="0"/>
          <a:effectRef idx="0"/>
          <a:fontRef idx="minor"/>
        </p:style>
      </p:sp>
      <p:pic>
        <p:nvPicPr>
          <p:cNvPr id="325" name="Picture 3" descr=""/>
          <p:cNvPicPr/>
          <p:nvPr/>
        </p:nvPicPr>
        <p:blipFill>
          <a:blip r:embed="rId1"/>
          <a:stretch/>
        </p:blipFill>
        <p:spPr>
          <a:xfrm>
            <a:off x="1202760" y="2011680"/>
            <a:ext cx="9915840" cy="467640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add part2?</a:t>
            </a:r>
            <a:endParaRPr b="0" lang="en-US" sz="4000" spc="-1" strike="noStrike">
              <a:latin typeface="Arial"/>
            </a:endParaRPr>
          </a:p>
        </p:txBody>
      </p:sp>
      <p:sp>
        <p:nvSpPr>
          <p:cNvPr id="327" name="CustomShape 2"/>
          <p:cNvSpPr/>
          <p:nvPr/>
        </p:nvSpPr>
        <p:spPr>
          <a:xfrm>
            <a:off x="1202760" y="2011680"/>
            <a:ext cx="9783000" cy="4205160"/>
          </a:xfrm>
          <a:prstGeom prst="rect">
            <a:avLst/>
          </a:prstGeom>
          <a:noFill/>
          <a:ln>
            <a:noFill/>
          </a:ln>
        </p:spPr>
        <p:style>
          <a:lnRef idx="0"/>
          <a:fillRef idx="0"/>
          <a:effectRef idx="0"/>
          <a:fontRef idx="minor"/>
        </p:style>
      </p:sp>
      <p:pic>
        <p:nvPicPr>
          <p:cNvPr id="328" name="Picture 3" descr=""/>
          <p:cNvPicPr/>
          <p:nvPr/>
        </p:nvPicPr>
        <p:blipFill>
          <a:blip r:embed="rId1"/>
          <a:stretch/>
        </p:blipFill>
        <p:spPr>
          <a:xfrm>
            <a:off x="6094800" y="2011680"/>
            <a:ext cx="5724360" cy="4438080"/>
          </a:xfrm>
          <a:prstGeom prst="rect">
            <a:avLst/>
          </a:prstGeom>
          <a:ln>
            <a:noFill/>
          </a:ln>
        </p:spPr>
      </p:pic>
      <p:pic>
        <p:nvPicPr>
          <p:cNvPr id="329" name="Picture 4" descr=""/>
          <p:cNvPicPr/>
          <p:nvPr/>
        </p:nvPicPr>
        <p:blipFill>
          <a:blip r:embed="rId2"/>
          <a:stretch/>
        </p:blipFill>
        <p:spPr>
          <a:xfrm>
            <a:off x="0" y="2011680"/>
            <a:ext cx="2866320" cy="2127960"/>
          </a:xfrm>
          <a:prstGeom prst="rect">
            <a:avLst/>
          </a:prstGeom>
          <a:ln>
            <a:noFill/>
          </a:ln>
        </p:spPr>
      </p:pic>
      <p:pic>
        <p:nvPicPr>
          <p:cNvPr id="330" name="Picture 2" descr="دبل فرح | مجلة سيدتي"/>
          <p:cNvPicPr/>
          <p:nvPr/>
        </p:nvPicPr>
        <p:blipFill>
          <a:blip r:embed="rId3"/>
          <a:stretch/>
        </p:blipFill>
        <p:spPr>
          <a:xfrm>
            <a:off x="2121480" y="4572000"/>
            <a:ext cx="3371040" cy="214704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add part2?</a:t>
            </a:r>
            <a:endParaRPr b="0" lang="en-US" sz="4000" spc="-1" strike="noStrike">
              <a:latin typeface="Arial"/>
            </a:endParaRPr>
          </a:p>
        </p:txBody>
      </p:sp>
      <p:sp>
        <p:nvSpPr>
          <p:cNvPr id="332" name="CustomShape 2"/>
          <p:cNvSpPr/>
          <p:nvPr/>
        </p:nvSpPr>
        <p:spPr>
          <a:xfrm>
            <a:off x="1202760" y="2011680"/>
            <a:ext cx="9783000" cy="4205160"/>
          </a:xfrm>
          <a:prstGeom prst="rect">
            <a:avLst/>
          </a:prstGeom>
          <a:noFill/>
          <a:ln>
            <a:noFill/>
          </a:ln>
        </p:spPr>
        <p:style>
          <a:lnRef idx="0"/>
          <a:fillRef idx="0"/>
          <a:effectRef idx="0"/>
          <a:fontRef idx="minor"/>
        </p:style>
      </p:sp>
      <p:pic>
        <p:nvPicPr>
          <p:cNvPr id="333" name="Picture 3" descr=""/>
          <p:cNvPicPr/>
          <p:nvPr/>
        </p:nvPicPr>
        <p:blipFill>
          <a:blip r:embed="rId1"/>
          <a:stretch/>
        </p:blipFill>
        <p:spPr>
          <a:xfrm>
            <a:off x="6094800" y="2011680"/>
            <a:ext cx="5724360" cy="4438080"/>
          </a:xfrm>
          <a:prstGeom prst="rect">
            <a:avLst/>
          </a:prstGeom>
          <a:ln>
            <a:noFill/>
          </a:ln>
        </p:spPr>
      </p:pic>
      <p:pic>
        <p:nvPicPr>
          <p:cNvPr id="334" name="Picture 6" descr=""/>
          <p:cNvPicPr/>
          <p:nvPr/>
        </p:nvPicPr>
        <p:blipFill>
          <a:blip r:embed="rId2"/>
          <a:stretch/>
        </p:blipFill>
        <p:spPr>
          <a:xfrm>
            <a:off x="369720" y="2011680"/>
            <a:ext cx="5249160" cy="3552120"/>
          </a:xfrm>
          <a:prstGeom prst="rect">
            <a:avLst/>
          </a:prstGeom>
          <a:ln>
            <a:noFill/>
          </a:ln>
        </p:spPr>
      </p:pic>
      <p:sp>
        <p:nvSpPr>
          <p:cNvPr id="335" name="CustomShape 3"/>
          <p:cNvSpPr/>
          <p:nvPr/>
        </p:nvSpPr>
        <p:spPr>
          <a:xfrm>
            <a:off x="810360" y="6217920"/>
            <a:ext cx="2102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Equally as rare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add part3?</a:t>
            </a:r>
            <a:endParaRPr b="0" lang="en-US" sz="4000" spc="-1" strike="noStrike">
              <a:latin typeface="Arial"/>
            </a:endParaRPr>
          </a:p>
        </p:txBody>
      </p:sp>
      <p:sp>
        <p:nvSpPr>
          <p:cNvPr id="337" name="CustomShape 2"/>
          <p:cNvSpPr/>
          <p:nvPr/>
        </p:nvSpPr>
        <p:spPr>
          <a:xfrm>
            <a:off x="1202760" y="2011680"/>
            <a:ext cx="9783000" cy="4205160"/>
          </a:xfrm>
          <a:prstGeom prst="rect">
            <a:avLst/>
          </a:prstGeom>
          <a:noFill/>
          <a:ln>
            <a:noFill/>
          </a:ln>
        </p:spPr>
        <p:style>
          <a:lnRef idx="0"/>
          <a:fillRef idx="0"/>
          <a:effectRef idx="0"/>
          <a:fontRef idx="minor"/>
        </p:style>
      </p:sp>
      <p:pic>
        <p:nvPicPr>
          <p:cNvPr id="338" name="Picture 4" descr=""/>
          <p:cNvPicPr/>
          <p:nvPr/>
        </p:nvPicPr>
        <p:blipFill>
          <a:blip r:embed="rId1"/>
          <a:stretch/>
        </p:blipFill>
        <p:spPr>
          <a:xfrm>
            <a:off x="5819400" y="2242800"/>
            <a:ext cx="6152760" cy="4390560"/>
          </a:xfrm>
          <a:prstGeom prst="rect">
            <a:avLst/>
          </a:prstGeom>
          <a:ln>
            <a:noFill/>
          </a:ln>
        </p:spPr>
      </p:pic>
      <p:pic>
        <p:nvPicPr>
          <p:cNvPr id="339" name="Picture 5" descr=""/>
          <p:cNvPicPr/>
          <p:nvPr/>
        </p:nvPicPr>
        <p:blipFill>
          <a:blip r:embed="rId2"/>
          <a:stretch/>
        </p:blipFill>
        <p:spPr>
          <a:xfrm>
            <a:off x="216720" y="2242800"/>
            <a:ext cx="5123520" cy="3675960"/>
          </a:xfrm>
          <a:prstGeom prst="rect">
            <a:avLst/>
          </a:prstGeom>
          <a:ln>
            <a:noFill/>
          </a:ln>
        </p:spPr>
      </p:pic>
      <p:sp>
        <p:nvSpPr>
          <p:cNvPr id="340" name="CustomShape 3"/>
          <p:cNvSpPr/>
          <p:nvPr/>
        </p:nvSpPr>
        <p:spPr>
          <a:xfrm>
            <a:off x="-122040" y="6369840"/>
            <a:ext cx="5201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More flowers are rarer than this flower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experiment</a:t>
            </a:r>
            <a:endParaRPr b="0" lang="en-US" sz="4000" spc="-1" strike="noStrike">
              <a:latin typeface="Arial"/>
            </a:endParaRPr>
          </a:p>
        </p:txBody>
      </p:sp>
      <p:sp>
        <p:nvSpPr>
          <p:cNvPr id="342" name="CustomShape 2"/>
          <p:cNvSpPr/>
          <p:nvPr/>
        </p:nvSpPr>
        <p:spPr>
          <a:xfrm>
            <a:off x="1202760" y="2011680"/>
            <a:ext cx="9783000" cy="4205160"/>
          </a:xfrm>
          <a:prstGeom prst="rect">
            <a:avLst/>
          </a:prstGeom>
          <a:noFill/>
          <a:ln>
            <a:noFill/>
          </a:ln>
        </p:spPr>
        <p:style>
          <a:lnRef idx="0"/>
          <a:fillRef idx="0"/>
          <a:effectRef idx="0"/>
          <a:fontRef idx="minor"/>
        </p:style>
      </p:sp>
      <p:pic>
        <p:nvPicPr>
          <p:cNvPr id="343" name="Picture 3" descr=""/>
          <p:cNvPicPr/>
          <p:nvPr/>
        </p:nvPicPr>
        <p:blipFill>
          <a:blip r:embed="rId1"/>
          <a:stretch/>
        </p:blipFill>
        <p:spPr>
          <a:xfrm>
            <a:off x="1033200" y="2578680"/>
            <a:ext cx="2351880" cy="3857040"/>
          </a:xfrm>
          <a:prstGeom prst="rect">
            <a:avLst/>
          </a:prstGeom>
          <a:ln>
            <a:noFill/>
          </a:ln>
        </p:spPr>
      </p:pic>
      <p:pic>
        <p:nvPicPr>
          <p:cNvPr id="344" name="Picture 4" descr=""/>
          <p:cNvPicPr/>
          <p:nvPr/>
        </p:nvPicPr>
        <p:blipFill>
          <a:blip r:embed="rId2"/>
          <a:stretch/>
        </p:blipFill>
        <p:spPr>
          <a:xfrm>
            <a:off x="4083480" y="2578680"/>
            <a:ext cx="7071840" cy="303768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4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95% CI</a:t>
            </a:r>
            <a:endParaRPr b="0" lang="en-US" sz="4000" spc="-1" strike="noStrike">
              <a:latin typeface="Arial"/>
            </a:endParaRPr>
          </a:p>
        </p:txBody>
      </p:sp>
      <p:sp>
        <p:nvSpPr>
          <p:cNvPr id="346" name="CustomShape 2"/>
          <p:cNvSpPr/>
          <p:nvPr/>
        </p:nvSpPr>
        <p:spPr>
          <a:xfrm>
            <a:off x="1202760" y="2011680"/>
            <a:ext cx="9783000" cy="4205160"/>
          </a:xfrm>
          <a:prstGeom prst="rect">
            <a:avLst/>
          </a:prstGeom>
          <a:noFill/>
          <a:ln>
            <a:noFill/>
          </a:ln>
        </p:spPr>
        <p:style>
          <a:lnRef idx="0"/>
          <a:fillRef idx="0"/>
          <a:effectRef idx="0"/>
          <a:fontRef idx="minor"/>
        </p:style>
      </p:sp>
      <p:pic>
        <p:nvPicPr>
          <p:cNvPr id="347" name="Picture 3" descr=""/>
          <p:cNvPicPr/>
          <p:nvPr/>
        </p:nvPicPr>
        <p:blipFill>
          <a:blip r:embed="rId1"/>
          <a:stretch/>
        </p:blipFill>
        <p:spPr>
          <a:xfrm>
            <a:off x="946080" y="2628720"/>
            <a:ext cx="10296720" cy="32760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1202760" y="284040"/>
            <a:ext cx="9783000" cy="1507680"/>
          </a:xfrm>
          <a:prstGeom prst="rect">
            <a:avLst/>
          </a:prstGeom>
          <a:noFill/>
          <a:ln>
            <a:noFill/>
          </a:ln>
        </p:spPr>
        <p:style>
          <a:lnRef idx="0"/>
          <a:fillRef idx="0"/>
          <a:effectRef idx="0"/>
          <a:fontRef idx="minor"/>
        </p:style>
      </p:sp>
      <p:sp>
        <p:nvSpPr>
          <p:cNvPr id="145" name="CustomShape 2"/>
          <p:cNvSpPr/>
          <p:nvPr/>
        </p:nvSpPr>
        <p:spPr>
          <a:xfrm>
            <a:off x="1202760" y="2011680"/>
            <a:ext cx="9783000" cy="4205160"/>
          </a:xfrm>
          <a:prstGeom prst="rect">
            <a:avLst/>
          </a:prstGeom>
          <a:noFill/>
          <a:ln>
            <a:noFill/>
          </a:ln>
        </p:spPr>
        <p:style>
          <a:lnRef idx="0"/>
          <a:fillRef idx="0"/>
          <a:effectRef idx="0"/>
          <a:fontRef idx="minor"/>
        </p:style>
      </p:sp>
      <p:pic>
        <p:nvPicPr>
          <p:cNvPr id="146" name="Picture 4" descr=""/>
          <p:cNvPicPr/>
          <p:nvPr/>
        </p:nvPicPr>
        <p:blipFill>
          <a:blip r:embed="rId1"/>
          <a:stretch/>
        </p:blipFill>
        <p:spPr>
          <a:xfrm>
            <a:off x="7318080" y="2514600"/>
            <a:ext cx="3921840" cy="2272680"/>
          </a:xfrm>
          <a:prstGeom prst="rect">
            <a:avLst/>
          </a:prstGeom>
          <a:ln>
            <a:noFill/>
          </a:ln>
        </p:spPr>
      </p:pic>
      <p:pic>
        <p:nvPicPr>
          <p:cNvPr id="147" name="Picture 5" descr=""/>
          <p:cNvPicPr/>
          <p:nvPr/>
        </p:nvPicPr>
        <p:blipFill>
          <a:blip r:embed="rId2"/>
          <a:stretch/>
        </p:blipFill>
        <p:spPr>
          <a:xfrm>
            <a:off x="244080" y="5416200"/>
            <a:ext cx="11699280" cy="74880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48" name="CustomShape 1"/>
          <p:cNvSpPr/>
          <p:nvPr/>
        </p:nvSpPr>
        <p:spPr>
          <a:xfrm>
            <a:off x="1202760" y="284040"/>
            <a:ext cx="9783000" cy="1507680"/>
          </a:xfrm>
          <a:prstGeom prst="rect">
            <a:avLst/>
          </a:prstGeom>
          <a:noFill/>
          <a:ln>
            <a:noFill/>
          </a:ln>
        </p:spPr>
        <p:style>
          <a:lnRef idx="0"/>
          <a:fillRef idx="0"/>
          <a:effectRef idx="0"/>
          <a:fontRef idx="minor"/>
        </p:style>
      </p:sp>
      <p:sp>
        <p:nvSpPr>
          <p:cNvPr id="349" name="CustomShape 2"/>
          <p:cNvSpPr/>
          <p:nvPr/>
        </p:nvSpPr>
        <p:spPr>
          <a:xfrm>
            <a:off x="1202760" y="2011680"/>
            <a:ext cx="9783000" cy="4205160"/>
          </a:xfrm>
          <a:prstGeom prst="rect">
            <a:avLst/>
          </a:prstGeom>
          <a:noFill/>
          <a:ln>
            <a:noFill/>
          </a:ln>
        </p:spPr>
        <p:style>
          <a:lnRef idx="0"/>
          <a:fillRef idx="0"/>
          <a:effectRef idx="0"/>
          <a:fontRef idx="minor"/>
        </p:style>
      </p:sp>
      <p:pic>
        <p:nvPicPr>
          <p:cNvPr id="350" name="Picture 3" descr=""/>
          <p:cNvPicPr/>
          <p:nvPr/>
        </p:nvPicPr>
        <p:blipFill>
          <a:blip r:embed="rId1"/>
          <a:stretch/>
        </p:blipFill>
        <p:spPr>
          <a:xfrm>
            <a:off x="6667560" y="1947600"/>
            <a:ext cx="4266720" cy="2961720"/>
          </a:xfrm>
          <a:prstGeom prst="rect">
            <a:avLst/>
          </a:prstGeom>
          <a:ln>
            <a:noFill/>
          </a:ln>
        </p:spPr>
      </p:pic>
      <p:pic>
        <p:nvPicPr>
          <p:cNvPr id="351" name="Picture 4" descr=""/>
          <p:cNvPicPr/>
          <p:nvPr/>
        </p:nvPicPr>
        <p:blipFill>
          <a:blip r:embed="rId2"/>
          <a:stretch/>
        </p:blipFill>
        <p:spPr>
          <a:xfrm>
            <a:off x="975600" y="1885680"/>
            <a:ext cx="3652560" cy="308556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belong to NULL HYPOTHESIS WORLD?</a:t>
            </a:r>
            <a:endParaRPr b="0" lang="en-US" sz="4000" spc="-1" strike="noStrike">
              <a:latin typeface="Arial"/>
            </a:endParaRPr>
          </a:p>
        </p:txBody>
      </p:sp>
      <p:sp>
        <p:nvSpPr>
          <p:cNvPr id="35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Alpha = 0.05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Null : population average = 155</a:t>
            </a:r>
            <a:endParaRPr b="0" lang="en-US" sz="2200" spc="-1" strike="noStrike">
              <a:latin typeface="Arial"/>
            </a:endParaRPr>
          </a:p>
        </p:txBody>
      </p:sp>
      <p:pic>
        <p:nvPicPr>
          <p:cNvPr id="354" name="Picture 3" descr=""/>
          <p:cNvPicPr/>
          <p:nvPr/>
        </p:nvPicPr>
        <p:blipFill>
          <a:blip r:embed="rId1"/>
          <a:stretch/>
        </p:blipFill>
        <p:spPr>
          <a:xfrm>
            <a:off x="1284120" y="3095280"/>
            <a:ext cx="9620640" cy="295200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OR ALTERNATIVE HYPOTHESIS WORLD?</a:t>
            </a:r>
            <a:endParaRPr b="0" lang="en-US" sz="4000" spc="-1" strike="noStrike">
              <a:latin typeface="Arial"/>
            </a:endParaRPr>
          </a:p>
        </p:txBody>
      </p:sp>
      <p:sp>
        <p:nvSpPr>
          <p:cNvPr id="35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Alternative: population average != 155</a:t>
            </a:r>
            <a:endParaRPr b="0" lang="en-US" sz="2200" spc="-1" strike="noStrike">
              <a:latin typeface="Arial"/>
            </a:endParaRPr>
          </a:p>
        </p:txBody>
      </p:sp>
      <p:pic>
        <p:nvPicPr>
          <p:cNvPr id="357" name="Picture 3" descr=""/>
          <p:cNvPicPr/>
          <p:nvPr/>
        </p:nvPicPr>
        <p:blipFill>
          <a:blip r:embed="rId1"/>
          <a:stretch/>
        </p:blipFill>
        <p:spPr>
          <a:xfrm>
            <a:off x="874440" y="2985840"/>
            <a:ext cx="10439640" cy="309492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1202760" y="284040"/>
            <a:ext cx="9783000" cy="1507680"/>
          </a:xfrm>
          <a:prstGeom prst="rect">
            <a:avLst/>
          </a:prstGeom>
          <a:noFill/>
          <a:ln>
            <a:noFill/>
          </a:ln>
        </p:spPr>
        <p:style>
          <a:lnRef idx="0"/>
          <a:fillRef idx="0"/>
          <a:effectRef idx="0"/>
          <a:fontRef idx="minor"/>
        </p:style>
      </p:sp>
      <p:sp>
        <p:nvSpPr>
          <p:cNvPr id="359" name="CustomShape 2"/>
          <p:cNvSpPr/>
          <p:nvPr/>
        </p:nvSpPr>
        <p:spPr>
          <a:xfrm>
            <a:off x="1202760" y="2011680"/>
            <a:ext cx="9783000" cy="4205160"/>
          </a:xfrm>
          <a:prstGeom prst="rect">
            <a:avLst/>
          </a:prstGeom>
          <a:noFill/>
          <a:ln>
            <a:noFill/>
          </a:ln>
        </p:spPr>
        <p:style>
          <a:lnRef idx="0"/>
          <a:fillRef idx="0"/>
          <a:effectRef idx="0"/>
          <a:fontRef idx="minor"/>
        </p:style>
      </p:sp>
      <p:pic>
        <p:nvPicPr>
          <p:cNvPr id="360" name="Picture 3" descr=""/>
          <p:cNvPicPr/>
          <p:nvPr/>
        </p:nvPicPr>
        <p:blipFill>
          <a:blip r:embed="rId1"/>
          <a:stretch/>
        </p:blipFill>
        <p:spPr>
          <a:xfrm>
            <a:off x="699480" y="723600"/>
            <a:ext cx="10792080" cy="540972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1202760" y="284040"/>
            <a:ext cx="9783000" cy="1507680"/>
          </a:xfrm>
          <a:prstGeom prst="rect">
            <a:avLst/>
          </a:prstGeom>
          <a:noFill/>
          <a:ln>
            <a:noFill/>
          </a:ln>
        </p:spPr>
        <p:style>
          <a:lnRef idx="0"/>
          <a:fillRef idx="0"/>
          <a:effectRef idx="0"/>
          <a:fontRef idx="minor"/>
        </p:style>
      </p:sp>
      <p:sp>
        <p:nvSpPr>
          <p:cNvPr id="362" name="CustomShape 2"/>
          <p:cNvSpPr/>
          <p:nvPr/>
        </p:nvSpPr>
        <p:spPr>
          <a:xfrm>
            <a:off x="1202760" y="2011680"/>
            <a:ext cx="9783000" cy="4205160"/>
          </a:xfrm>
          <a:prstGeom prst="rect">
            <a:avLst/>
          </a:prstGeom>
          <a:noFill/>
          <a:ln>
            <a:noFill/>
          </a:ln>
        </p:spPr>
        <p:style>
          <a:lnRef idx="0"/>
          <a:fillRef idx="0"/>
          <a:effectRef idx="0"/>
          <a:fontRef idx="minor"/>
        </p:style>
      </p:sp>
      <p:pic>
        <p:nvPicPr>
          <p:cNvPr id="363" name="Picture 3" descr=""/>
          <p:cNvPicPr/>
          <p:nvPr/>
        </p:nvPicPr>
        <p:blipFill>
          <a:blip r:embed="rId1"/>
          <a:stretch/>
        </p:blipFill>
        <p:spPr>
          <a:xfrm>
            <a:off x="974520" y="2285640"/>
            <a:ext cx="10239840" cy="3276000"/>
          </a:xfrm>
          <a:prstGeom prst="rect">
            <a:avLst/>
          </a:prstGeom>
          <a:ln>
            <a:noFill/>
          </a:ln>
        </p:spPr>
      </p:pic>
      <p:sp>
        <p:nvSpPr>
          <p:cNvPr id="364" name="CustomShape 3"/>
          <p:cNvSpPr/>
          <p:nvPr/>
        </p:nvSpPr>
        <p:spPr>
          <a:xfrm>
            <a:off x="3145680" y="5824800"/>
            <a:ext cx="3314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ea typeface="DejaVu Sans"/>
              </a:rPr>
              <a:t>Doing a better job</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Calculate p value under the null</a:t>
            </a:r>
            <a:endParaRPr b="0" lang="en-US" sz="4000" spc="-1" strike="noStrike">
              <a:latin typeface="Arial"/>
            </a:endParaRPr>
          </a:p>
        </p:txBody>
      </p:sp>
      <p:sp>
        <p:nvSpPr>
          <p:cNvPr id="366" name="CustomShape 2"/>
          <p:cNvSpPr/>
          <p:nvPr/>
        </p:nvSpPr>
        <p:spPr>
          <a:xfrm>
            <a:off x="1202760" y="2011680"/>
            <a:ext cx="9783000" cy="4205160"/>
          </a:xfrm>
          <a:prstGeom prst="rect">
            <a:avLst/>
          </a:prstGeom>
          <a:noFill/>
          <a:ln>
            <a:noFill/>
          </a:ln>
        </p:spPr>
        <p:style>
          <a:lnRef idx="0"/>
          <a:fillRef idx="0"/>
          <a:effectRef idx="0"/>
          <a:fontRef idx="minor"/>
        </p:style>
      </p:sp>
      <p:pic>
        <p:nvPicPr>
          <p:cNvPr id="367" name="Picture 3" descr=""/>
          <p:cNvPicPr/>
          <p:nvPr/>
        </p:nvPicPr>
        <p:blipFill>
          <a:blip r:embed="rId1"/>
          <a:stretch/>
        </p:blipFill>
        <p:spPr>
          <a:xfrm>
            <a:off x="1008000" y="2552400"/>
            <a:ext cx="10172880" cy="3123720"/>
          </a:xfrm>
          <a:prstGeom prst="rect">
            <a:avLst/>
          </a:prstGeom>
          <a:ln>
            <a:noFill/>
          </a:ln>
        </p:spPr>
      </p:pic>
      <p:sp>
        <p:nvSpPr>
          <p:cNvPr id="368" name="CustomShape 3"/>
          <p:cNvSpPr/>
          <p:nvPr/>
        </p:nvSpPr>
        <p:spPr>
          <a:xfrm>
            <a:off x="5398560" y="6118920"/>
            <a:ext cx="4129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Which areas should we shade?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remember</a:t>
            </a:r>
            <a:endParaRPr b="0" lang="en-US" sz="4000" spc="-1" strike="noStrike">
              <a:latin typeface="Arial"/>
            </a:endParaRPr>
          </a:p>
        </p:txBody>
      </p:sp>
      <p:sp>
        <p:nvSpPr>
          <p:cNvPr id="370" name="CustomShape 2"/>
          <p:cNvSpPr/>
          <p:nvPr/>
        </p:nvSpPr>
        <p:spPr>
          <a:xfrm>
            <a:off x="1202760" y="2011680"/>
            <a:ext cx="9783000" cy="4205160"/>
          </a:xfrm>
          <a:prstGeom prst="rect">
            <a:avLst/>
          </a:prstGeom>
          <a:noFill/>
          <a:ln>
            <a:noFill/>
          </a:ln>
        </p:spPr>
        <p:style>
          <a:lnRef idx="0"/>
          <a:fillRef idx="0"/>
          <a:effectRef idx="0"/>
          <a:fontRef idx="minor"/>
        </p:style>
      </p:sp>
      <p:pic>
        <p:nvPicPr>
          <p:cNvPr id="371" name="Picture 3" descr=""/>
          <p:cNvPicPr/>
          <p:nvPr/>
        </p:nvPicPr>
        <p:blipFill>
          <a:blip r:embed="rId1"/>
          <a:stretch/>
        </p:blipFill>
        <p:spPr>
          <a:xfrm>
            <a:off x="6305400" y="1944360"/>
            <a:ext cx="5337720" cy="4340160"/>
          </a:xfrm>
          <a:prstGeom prst="rect">
            <a:avLst/>
          </a:prstGeom>
          <a:ln>
            <a:noFill/>
          </a:ln>
        </p:spPr>
      </p:pic>
      <p:pic>
        <p:nvPicPr>
          <p:cNvPr id="372" name="Picture 4" descr=""/>
          <p:cNvPicPr/>
          <p:nvPr/>
        </p:nvPicPr>
        <p:blipFill>
          <a:blip r:embed="rId2"/>
          <a:stretch/>
        </p:blipFill>
        <p:spPr>
          <a:xfrm>
            <a:off x="545400" y="2552400"/>
            <a:ext cx="5301720" cy="312372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Then compare to a preset threshold</a:t>
            </a:r>
            <a:endParaRPr b="0" lang="en-US" sz="4000" spc="-1" strike="noStrike">
              <a:latin typeface="Arial"/>
            </a:endParaRPr>
          </a:p>
        </p:txBody>
      </p:sp>
      <p:sp>
        <p:nvSpPr>
          <p:cNvPr id="374" name="CustomShape 2"/>
          <p:cNvSpPr/>
          <p:nvPr/>
        </p:nvSpPr>
        <p:spPr>
          <a:xfrm>
            <a:off x="1202760" y="2011680"/>
            <a:ext cx="9783000" cy="4205160"/>
          </a:xfrm>
          <a:prstGeom prst="rect">
            <a:avLst/>
          </a:prstGeom>
          <a:noFill/>
          <a:ln>
            <a:noFill/>
          </a:ln>
        </p:spPr>
        <p:style>
          <a:lnRef idx="0"/>
          <a:fillRef idx="0"/>
          <a:effectRef idx="0"/>
          <a:fontRef idx="minor"/>
        </p:style>
      </p:sp>
      <p:pic>
        <p:nvPicPr>
          <p:cNvPr id="375" name="Picture 3" descr=""/>
          <p:cNvPicPr/>
          <p:nvPr/>
        </p:nvPicPr>
        <p:blipFill>
          <a:blip r:embed="rId1"/>
          <a:stretch/>
        </p:blipFill>
        <p:spPr>
          <a:xfrm>
            <a:off x="2076480" y="1998360"/>
            <a:ext cx="8037720" cy="485856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if we measured someone here?</a:t>
            </a:r>
            <a:endParaRPr b="0" lang="en-US" sz="4000" spc="-1" strike="noStrike">
              <a:latin typeface="Arial"/>
            </a:endParaRPr>
          </a:p>
        </p:txBody>
      </p:sp>
      <p:sp>
        <p:nvSpPr>
          <p:cNvPr id="377" name="CustomShape 2"/>
          <p:cNvSpPr/>
          <p:nvPr/>
        </p:nvSpPr>
        <p:spPr>
          <a:xfrm>
            <a:off x="1202760" y="2011680"/>
            <a:ext cx="9783000" cy="4205160"/>
          </a:xfrm>
          <a:prstGeom prst="rect">
            <a:avLst/>
          </a:prstGeom>
          <a:noFill/>
          <a:ln>
            <a:noFill/>
          </a:ln>
        </p:spPr>
        <p:style>
          <a:lnRef idx="0"/>
          <a:fillRef idx="0"/>
          <a:effectRef idx="0"/>
          <a:fontRef idx="minor"/>
        </p:style>
      </p:sp>
      <p:pic>
        <p:nvPicPr>
          <p:cNvPr id="378" name="Picture 3" descr=""/>
          <p:cNvPicPr/>
          <p:nvPr/>
        </p:nvPicPr>
        <p:blipFill>
          <a:blip r:embed="rId1"/>
          <a:stretch/>
        </p:blipFill>
        <p:spPr>
          <a:xfrm>
            <a:off x="812520" y="2781000"/>
            <a:ext cx="10563480" cy="319968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1202760" y="284040"/>
            <a:ext cx="9783000" cy="1507680"/>
          </a:xfrm>
          <a:prstGeom prst="rect">
            <a:avLst/>
          </a:prstGeom>
          <a:noFill/>
          <a:ln>
            <a:noFill/>
          </a:ln>
        </p:spPr>
        <p:style>
          <a:lnRef idx="0"/>
          <a:fillRef idx="0"/>
          <a:effectRef idx="0"/>
          <a:fontRef idx="minor"/>
        </p:style>
      </p:sp>
      <p:sp>
        <p:nvSpPr>
          <p:cNvPr id="380" name="CustomShape 2"/>
          <p:cNvSpPr/>
          <p:nvPr/>
        </p:nvSpPr>
        <p:spPr>
          <a:xfrm>
            <a:off x="1202760" y="2011680"/>
            <a:ext cx="9783000" cy="4205160"/>
          </a:xfrm>
          <a:prstGeom prst="rect">
            <a:avLst/>
          </a:prstGeom>
          <a:noFill/>
          <a:ln>
            <a:noFill/>
          </a:ln>
        </p:spPr>
        <p:style>
          <a:lnRef idx="0"/>
          <a:fillRef idx="0"/>
          <a:effectRef idx="0"/>
          <a:fontRef idx="minor"/>
        </p:style>
      </p:sp>
      <p:pic>
        <p:nvPicPr>
          <p:cNvPr id="381" name="Picture 3" descr=""/>
          <p:cNvPicPr/>
          <p:nvPr/>
        </p:nvPicPr>
        <p:blipFill>
          <a:blip r:embed="rId1"/>
          <a:stretch/>
        </p:blipFill>
        <p:spPr>
          <a:xfrm>
            <a:off x="6591240" y="1944360"/>
            <a:ext cx="5337720" cy="4340160"/>
          </a:xfrm>
          <a:prstGeom prst="rect">
            <a:avLst/>
          </a:prstGeom>
          <a:ln>
            <a:noFill/>
          </a:ln>
        </p:spPr>
      </p:pic>
      <p:pic>
        <p:nvPicPr>
          <p:cNvPr id="382" name="Picture 4" descr=""/>
          <p:cNvPicPr/>
          <p:nvPr/>
        </p:nvPicPr>
        <p:blipFill>
          <a:blip r:embed="rId2"/>
          <a:stretch/>
        </p:blipFill>
        <p:spPr>
          <a:xfrm>
            <a:off x="259560" y="3211560"/>
            <a:ext cx="5962320" cy="18057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Default action</a:t>
            </a:r>
            <a:endParaRPr b="0" lang="en-US" sz="4000" spc="-1" strike="noStrike">
              <a:latin typeface="Arial"/>
            </a:endParaRPr>
          </a:p>
        </p:txBody>
      </p:sp>
      <p:sp>
        <p:nvSpPr>
          <p:cNvPr id="149" name="CustomShape 2"/>
          <p:cNvSpPr/>
          <p:nvPr/>
        </p:nvSpPr>
        <p:spPr>
          <a:xfrm>
            <a:off x="1202760" y="2011680"/>
            <a:ext cx="9783000" cy="4205160"/>
          </a:xfrm>
          <a:prstGeom prst="rect">
            <a:avLst/>
          </a:prstGeom>
          <a:noFill/>
          <a:ln>
            <a:noFill/>
          </a:ln>
        </p:spPr>
        <p:style>
          <a:lnRef idx="0"/>
          <a:fillRef idx="0"/>
          <a:effectRef idx="0"/>
          <a:fontRef idx="minor"/>
        </p:style>
      </p:sp>
      <p:pic>
        <p:nvPicPr>
          <p:cNvPr id="150" name="Picture 3" descr=""/>
          <p:cNvPicPr/>
          <p:nvPr/>
        </p:nvPicPr>
        <p:blipFill>
          <a:blip r:embed="rId1"/>
          <a:stretch/>
        </p:blipFill>
        <p:spPr>
          <a:xfrm>
            <a:off x="3096000" y="2338920"/>
            <a:ext cx="5486040" cy="203760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extreme</a:t>
            </a:r>
            <a:endParaRPr b="0" lang="en-US" sz="4000" spc="-1" strike="noStrike">
              <a:latin typeface="Arial"/>
            </a:endParaRPr>
          </a:p>
        </p:txBody>
      </p:sp>
      <p:sp>
        <p:nvSpPr>
          <p:cNvPr id="384" name="CustomShape 2"/>
          <p:cNvSpPr/>
          <p:nvPr/>
        </p:nvSpPr>
        <p:spPr>
          <a:xfrm>
            <a:off x="1202760" y="2011680"/>
            <a:ext cx="9783000" cy="4205160"/>
          </a:xfrm>
          <a:prstGeom prst="rect">
            <a:avLst/>
          </a:prstGeom>
          <a:noFill/>
          <a:ln>
            <a:noFill/>
          </a:ln>
        </p:spPr>
        <p:style>
          <a:lnRef idx="0"/>
          <a:fillRef idx="0"/>
          <a:effectRef idx="0"/>
          <a:fontRef idx="minor"/>
        </p:style>
      </p:sp>
      <p:pic>
        <p:nvPicPr>
          <p:cNvPr id="385" name="Picture 3" descr=""/>
          <p:cNvPicPr/>
          <p:nvPr/>
        </p:nvPicPr>
        <p:blipFill>
          <a:blip r:embed="rId1"/>
          <a:stretch/>
        </p:blipFill>
        <p:spPr>
          <a:xfrm>
            <a:off x="131400" y="2349000"/>
            <a:ext cx="4939200" cy="2534040"/>
          </a:xfrm>
          <a:prstGeom prst="rect">
            <a:avLst/>
          </a:prstGeom>
          <a:ln>
            <a:noFill/>
          </a:ln>
        </p:spPr>
      </p:pic>
      <p:pic>
        <p:nvPicPr>
          <p:cNvPr id="386" name="Picture 4" descr=""/>
          <p:cNvPicPr/>
          <p:nvPr/>
        </p:nvPicPr>
        <p:blipFill>
          <a:blip r:embed="rId2"/>
          <a:stretch/>
        </p:blipFill>
        <p:spPr>
          <a:xfrm>
            <a:off x="6648480" y="2349000"/>
            <a:ext cx="5409000" cy="253404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1202760" y="284040"/>
            <a:ext cx="9783000" cy="1507680"/>
          </a:xfrm>
          <a:prstGeom prst="rect">
            <a:avLst/>
          </a:prstGeom>
          <a:noFill/>
          <a:ln>
            <a:noFill/>
          </a:ln>
        </p:spPr>
        <p:style>
          <a:lnRef idx="0"/>
          <a:fillRef idx="0"/>
          <a:effectRef idx="0"/>
          <a:fontRef idx="minor"/>
        </p:style>
      </p:sp>
      <p:sp>
        <p:nvSpPr>
          <p:cNvPr id="388" name="CustomShape 2"/>
          <p:cNvSpPr/>
          <p:nvPr/>
        </p:nvSpPr>
        <p:spPr>
          <a:xfrm>
            <a:off x="1202760" y="2011680"/>
            <a:ext cx="9783000" cy="4205160"/>
          </a:xfrm>
          <a:prstGeom prst="rect">
            <a:avLst/>
          </a:prstGeom>
          <a:noFill/>
          <a:ln>
            <a:noFill/>
          </a:ln>
        </p:spPr>
        <p:style>
          <a:lnRef idx="0"/>
          <a:fillRef idx="0"/>
          <a:effectRef idx="0"/>
          <a:fontRef idx="minor"/>
        </p:style>
      </p:sp>
      <p:pic>
        <p:nvPicPr>
          <p:cNvPr id="389" name="Picture 3" descr=""/>
          <p:cNvPicPr/>
          <p:nvPr/>
        </p:nvPicPr>
        <p:blipFill>
          <a:blip r:embed="rId1"/>
          <a:stretch/>
        </p:blipFill>
        <p:spPr>
          <a:xfrm>
            <a:off x="1202760" y="1709280"/>
            <a:ext cx="8719920" cy="480996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One sided p value</a:t>
            </a:r>
            <a:endParaRPr b="0" lang="en-US" sz="4000" spc="-1" strike="noStrike">
              <a:latin typeface="Arial"/>
            </a:endParaRPr>
          </a:p>
        </p:txBody>
      </p:sp>
      <p:sp>
        <p:nvSpPr>
          <p:cNvPr id="391" name="CustomShape 2"/>
          <p:cNvSpPr/>
          <p:nvPr/>
        </p:nvSpPr>
        <p:spPr>
          <a:xfrm>
            <a:off x="1202760" y="2011680"/>
            <a:ext cx="9783000" cy="4205160"/>
          </a:xfrm>
          <a:prstGeom prst="rect">
            <a:avLst/>
          </a:prstGeom>
          <a:noFill/>
          <a:ln>
            <a:noFill/>
          </a:ln>
        </p:spPr>
        <p:style>
          <a:lnRef idx="0"/>
          <a:fillRef idx="0"/>
          <a:effectRef idx="0"/>
          <a:fontRef idx="minor"/>
        </p:style>
      </p:sp>
      <p:pic>
        <p:nvPicPr>
          <p:cNvPr id="392" name="Picture 3" descr=""/>
          <p:cNvPicPr/>
          <p:nvPr/>
        </p:nvPicPr>
        <p:blipFill>
          <a:blip r:embed="rId1"/>
          <a:stretch/>
        </p:blipFill>
        <p:spPr>
          <a:xfrm>
            <a:off x="1620360" y="2343960"/>
            <a:ext cx="8948520" cy="387288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Super drug</a:t>
            </a:r>
            <a:endParaRPr b="0" lang="en-US" sz="4000" spc="-1" strike="noStrike">
              <a:latin typeface="Arial"/>
            </a:endParaRPr>
          </a:p>
        </p:txBody>
      </p:sp>
      <p:sp>
        <p:nvSpPr>
          <p:cNvPr id="39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Null: days &gt;= 10    Alt days &lt;10</a:t>
            </a:r>
            <a:endParaRPr b="0" lang="en-US" sz="2200" spc="-1" strike="noStrike">
              <a:latin typeface="Arial"/>
            </a:endParaRPr>
          </a:p>
        </p:txBody>
      </p:sp>
      <p:pic>
        <p:nvPicPr>
          <p:cNvPr id="395" name="Picture 3" descr=""/>
          <p:cNvPicPr/>
          <p:nvPr/>
        </p:nvPicPr>
        <p:blipFill>
          <a:blip r:embed="rId1"/>
          <a:stretch/>
        </p:blipFill>
        <p:spPr>
          <a:xfrm>
            <a:off x="941040" y="2652480"/>
            <a:ext cx="10306440" cy="2923560"/>
          </a:xfrm>
          <a:prstGeom prst="rect">
            <a:avLst/>
          </a:prstGeom>
          <a:ln>
            <a:noFill/>
          </a:ln>
        </p:spPr>
      </p:pic>
      <p:sp>
        <p:nvSpPr>
          <p:cNvPr id="396" name="CustomShape 3"/>
          <p:cNvSpPr/>
          <p:nvPr/>
        </p:nvSpPr>
        <p:spPr>
          <a:xfrm>
            <a:off x="5151240" y="6346440"/>
            <a:ext cx="4462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Where are more extreme values?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Choose direction</a:t>
            </a:r>
            <a:endParaRPr b="0" lang="en-US" sz="4000" spc="-1" strike="noStrike">
              <a:latin typeface="Arial"/>
            </a:endParaRPr>
          </a:p>
        </p:txBody>
      </p:sp>
      <p:sp>
        <p:nvSpPr>
          <p:cNvPr id="398" name="CustomShape 2"/>
          <p:cNvSpPr/>
          <p:nvPr/>
        </p:nvSpPr>
        <p:spPr>
          <a:xfrm>
            <a:off x="1202760" y="2011680"/>
            <a:ext cx="9783000" cy="4205160"/>
          </a:xfrm>
          <a:prstGeom prst="rect">
            <a:avLst/>
          </a:prstGeom>
          <a:noFill/>
          <a:ln>
            <a:noFill/>
          </a:ln>
        </p:spPr>
        <p:style>
          <a:lnRef idx="0"/>
          <a:fillRef idx="0"/>
          <a:effectRef idx="0"/>
          <a:fontRef idx="minor"/>
        </p:style>
      </p:sp>
      <p:pic>
        <p:nvPicPr>
          <p:cNvPr id="399" name="Picture 3" descr=""/>
          <p:cNvPicPr/>
          <p:nvPr/>
        </p:nvPicPr>
        <p:blipFill>
          <a:blip r:embed="rId1"/>
          <a:stretch/>
        </p:blipFill>
        <p:spPr>
          <a:xfrm>
            <a:off x="287640" y="2011680"/>
            <a:ext cx="5806080" cy="3409200"/>
          </a:xfrm>
          <a:prstGeom prst="rect">
            <a:avLst/>
          </a:prstGeom>
          <a:ln>
            <a:noFill/>
          </a:ln>
        </p:spPr>
      </p:pic>
      <p:pic>
        <p:nvPicPr>
          <p:cNvPr id="400" name="Picture 5" descr=""/>
          <p:cNvPicPr/>
          <p:nvPr/>
        </p:nvPicPr>
        <p:blipFill>
          <a:blip r:embed="rId2"/>
          <a:stretch/>
        </p:blipFill>
        <p:spPr>
          <a:xfrm>
            <a:off x="6594840" y="2011680"/>
            <a:ext cx="5439960" cy="3409200"/>
          </a:xfrm>
          <a:prstGeom prst="rect">
            <a:avLst/>
          </a:prstGeom>
          <a:ln>
            <a:noFill/>
          </a:ln>
        </p:spPr>
      </p:pic>
      <p:pic>
        <p:nvPicPr>
          <p:cNvPr id="401" name="Picture 6" descr=""/>
          <p:cNvPicPr/>
          <p:nvPr/>
        </p:nvPicPr>
        <p:blipFill>
          <a:blip r:embed="rId3"/>
          <a:stretch/>
        </p:blipFill>
        <p:spPr>
          <a:xfrm>
            <a:off x="3652560" y="5777640"/>
            <a:ext cx="6524280" cy="83736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1202760" y="284040"/>
            <a:ext cx="9783000" cy="1507680"/>
          </a:xfrm>
          <a:prstGeom prst="rect">
            <a:avLst/>
          </a:prstGeom>
          <a:noFill/>
          <a:ln>
            <a:noFill/>
          </a:ln>
        </p:spPr>
        <p:style>
          <a:lnRef idx="0"/>
          <a:fillRef idx="0"/>
          <a:effectRef idx="0"/>
          <a:fontRef idx="minor"/>
        </p:style>
      </p:sp>
      <p:sp>
        <p:nvSpPr>
          <p:cNvPr id="403" name="CustomShape 2"/>
          <p:cNvSpPr/>
          <p:nvPr/>
        </p:nvSpPr>
        <p:spPr>
          <a:xfrm>
            <a:off x="1202760" y="2011680"/>
            <a:ext cx="9783000" cy="4205160"/>
          </a:xfrm>
          <a:prstGeom prst="rect">
            <a:avLst/>
          </a:prstGeom>
          <a:noFill/>
          <a:ln>
            <a:noFill/>
          </a:ln>
        </p:spPr>
        <p:style>
          <a:lnRef idx="0"/>
          <a:fillRef idx="0"/>
          <a:effectRef idx="0"/>
          <a:fontRef idx="minor"/>
        </p:style>
      </p:sp>
      <p:pic>
        <p:nvPicPr>
          <p:cNvPr id="404" name="Picture 3" descr=""/>
          <p:cNvPicPr/>
          <p:nvPr/>
        </p:nvPicPr>
        <p:blipFill>
          <a:blip r:embed="rId1"/>
          <a:stretch/>
        </p:blipFill>
        <p:spPr>
          <a:xfrm>
            <a:off x="908280" y="1661760"/>
            <a:ext cx="10077840" cy="490500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1202760" y="284040"/>
            <a:ext cx="9783000" cy="1507680"/>
          </a:xfrm>
          <a:prstGeom prst="rect">
            <a:avLst/>
          </a:prstGeom>
          <a:noFill/>
          <a:ln>
            <a:noFill/>
          </a:ln>
        </p:spPr>
        <p:style>
          <a:lnRef idx="0"/>
          <a:fillRef idx="0"/>
          <a:effectRef idx="0"/>
          <a:fontRef idx="minor"/>
        </p:style>
      </p:sp>
      <p:sp>
        <p:nvSpPr>
          <p:cNvPr id="406" name="CustomShape 2"/>
          <p:cNvSpPr/>
          <p:nvPr/>
        </p:nvSpPr>
        <p:spPr>
          <a:xfrm>
            <a:off x="1202760" y="2011680"/>
            <a:ext cx="9783000" cy="4205160"/>
          </a:xfrm>
          <a:prstGeom prst="rect">
            <a:avLst/>
          </a:prstGeom>
          <a:noFill/>
          <a:ln>
            <a:noFill/>
          </a:ln>
        </p:spPr>
        <p:style>
          <a:lnRef idx="0"/>
          <a:fillRef idx="0"/>
          <a:effectRef idx="0"/>
          <a:fontRef idx="minor"/>
        </p:style>
      </p:sp>
      <p:pic>
        <p:nvPicPr>
          <p:cNvPr id="407" name="Picture 3" descr=""/>
          <p:cNvPicPr/>
          <p:nvPr/>
        </p:nvPicPr>
        <p:blipFill>
          <a:blip r:embed="rId1"/>
          <a:stretch/>
        </p:blipFill>
        <p:spPr>
          <a:xfrm>
            <a:off x="441000" y="1792800"/>
            <a:ext cx="11306520" cy="495252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409" name="CustomShape 2"/>
          <p:cNvSpPr/>
          <p:nvPr/>
        </p:nvSpPr>
        <p:spPr>
          <a:xfrm>
            <a:off x="1202760" y="2011680"/>
            <a:ext cx="9783000" cy="4205160"/>
          </a:xfrm>
          <a:prstGeom prst="rect">
            <a:avLst/>
          </a:prstGeom>
          <a:noFill/>
          <a:ln>
            <a:noFill/>
          </a:ln>
        </p:spPr>
        <p:style>
          <a:lnRef idx="0"/>
          <a:fillRef idx="0"/>
          <a:effectRef idx="0"/>
          <a:fontRef idx="minor"/>
        </p:style>
      </p:sp>
      <p:pic>
        <p:nvPicPr>
          <p:cNvPr id="410" name="Picture 3" descr=""/>
          <p:cNvPicPr/>
          <p:nvPr/>
        </p:nvPicPr>
        <p:blipFill>
          <a:blip r:embed="rId1"/>
          <a:stretch/>
        </p:blipFill>
        <p:spPr>
          <a:xfrm>
            <a:off x="2547360" y="2504880"/>
            <a:ext cx="7095960" cy="184716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One sided</a:t>
            </a:r>
            <a:endParaRPr b="0" lang="en-US" sz="4000" spc="-1" strike="noStrike">
              <a:latin typeface="Arial"/>
            </a:endParaRPr>
          </a:p>
        </p:txBody>
      </p:sp>
      <p:sp>
        <p:nvSpPr>
          <p:cNvPr id="412" name="CustomShape 2"/>
          <p:cNvSpPr/>
          <p:nvPr/>
        </p:nvSpPr>
        <p:spPr>
          <a:xfrm>
            <a:off x="1202760" y="2011680"/>
            <a:ext cx="9783000" cy="4205160"/>
          </a:xfrm>
          <a:prstGeom prst="rect">
            <a:avLst/>
          </a:prstGeom>
          <a:noFill/>
          <a:ln>
            <a:noFill/>
          </a:ln>
        </p:spPr>
        <p:style>
          <a:lnRef idx="0"/>
          <a:fillRef idx="0"/>
          <a:effectRef idx="0"/>
          <a:fontRef idx="minor"/>
        </p:style>
      </p:sp>
      <p:pic>
        <p:nvPicPr>
          <p:cNvPr id="413" name="Picture 3" descr=""/>
          <p:cNvPicPr/>
          <p:nvPr/>
        </p:nvPicPr>
        <p:blipFill>
          <a:blip r:embed="rId1"/>
          <a:stretch/>
        </p:blipFill>
        <p:spPr>
          <a:xfrm>
            <a:off x="1028520" y="2011680"/>
            <a:ext cx="4114440" cy="2999880"/>
          </a:xfrm>
          <a:prstGeom prst="rect">
            <a:avLst/>
          </a:prstGeom>
          <a:ln>
            <a:noFill/>
          </a:ln>
        </p:spPr>
      </p:pic>
      <p:pic>
        <p:nvPicPr>
          <p:cNvPr id="414" name="Picture 4" descr=""/>
          <p:cNvPicPr/>
          <p:nvPr/>
        </p:nvPicPr>
        <p:blipFill>
          <a:blip r:embed="rId2"/>
          <a:stretch/>
        </p:blipFill>
        <p:spPr>
          <a:xfrm>
            <a:off x="5433840" y="3119400"/>
            <a:ext cx="1323000" cy="618120"/>
          </a:xfrm>
          <a:prstGeom prst="rect">
            <a:avLst/>
          </a:prstGeom>
          <a:ln>
            <a:noFill/>
          </a:ln>
        </p:spPr>
      </p:pic>
      <p:pic>
        <p:nvPicPr>
          <p:cNvPr id="415" name="Picture 5" descr=""/>
          <p:cNvPicPr/>
          <p:nvPr/>
        </p:nvPicPr>
        <p:blipFill>
          <a:blip r:embed="rId3"/>
          <a:stretch/>
        </p:blipFill>
        <p:spPr>
          <a:xfrm>
            <a:off x="7829280" y="3081240"/>
            <a:ext cx="3009240" cy="656280"/>
          </a:xfrm>
          <a:prstGeom prst="rect">
            <a:avLst/>
          </a:prstGeom>
          <a:ln>
            <a:noFill/>
          </a:ln>
        </p:spPr>
      </p:pic>
      <p:sp>
        <p:nvSpPr>
          <p:cNvPr id="416" name="CustomShape 3"/>
          <p:cNvSpPr/>
          <p:nvPr/>
        </p:nvSpPr>
        <p:spPr>
          <a:xfrm>
            <a:off x="6391080" y="5168520"/>
            <a:ext cx="3072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if I want two sided?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1202760" y="284040"/>
            <a:ext cx="9783000" cy="1507680"/>
          </a:xfrm>
          <a:prstGeom prst="rect">
            <a:avLst/>
          </a:prstGeom>
          <a:noFill/>
          <a:ln>
            <a:noFill/>
          </a:ln>
        </p:spPr>
        <p:style>
          <a:lnRef idx="0"/>
          <a:fillRef idx="0"/>
          <a:effectRef idx="0"/>
          <a:fontRef idx="minor"/>
        </p:style>
      </p:sp>
      <p:sp>
        <p:nvSpPr>
          <p:cNvPr id="418" name="CustomShape 2"/>
          <p:cNvSpPr/>
          <p:nvPr/>
        </p:nvSpPr>
        <p:spPr>
          <a:xfrm>
            <a:off x="1202760" y="2011680"/>
            <a:ext cx="9783000" cy="4205160"/>
          </a:xfrm>
          <a:prstGeom prst="rect">
            <a:avLst/>
          </a:prstGeom>
          <a:noFill/>
          <a:ln>
            <a:noFill/>
          </a:ln>
        </p:spPr>
        <p:style>
          <a:lnRef idx="0"/>
          <a:fillRef idx="0"/>
          <a:effectRef idx="0"/>
          <a:fontRef idx="minor"/>
        </p:style>
      </p:sp>
      <p:pic>
        <p:nvPicPr>
          <p:cNvPr id="419" name="Picture 3" descr=""/>
          <p:cNvPicPr/>
          <p:nvPr/>
        </p:nvPicPr>
        <p:blipFill>
          <a:blip r:embed="rId1"/>
          <a:stretch/>
        </p:blipFill>
        <p:spPr>
          <a:xfrm>
            <a:off x="981720" y="1716480"/>
            <a:ext cx="1046880" cy="589680"/>
          </a:xfrm>
          <a:prstGeom prst="rect">
            <a:avLst/>
          </a:prstGeom>
          <a:ln>
            <a:noFill/>
          </a:ln>
        </p:spPr>
      </p:pic>
      <p:pic>
        <p:nvPicPr>
          <p:cNvPr id="420" name="Picture 4" descr=""/>
          <p:cNvPicPr/>
          <p:nvPr/>
        </p:nvPicPr>
        <p:blipFill>
          <a:blip r:embed="rId2"/>
          <a:stretch/>
        </p:blipFill>
        <p:spPr>
          <a:xfrm>
            <a:off x="3904200" y="1694160"/>
            <a:ext cx="8286840" cy="513360"/>
          </a:xfrm>
          <a:prstGeom prst="rect">
            <a:avLst/>
          </a:prstGeom>
          <a:ln>
            <a:noFill/>
          </a:ln>
        </p:spPr>
      </p:pic>
      <p:pic>
        <p:nvPicPr>
          <p:cNvPr id="421" name="Picture 5" descr=""/>
          <p:cNvPicPr/>
          <p:nvPr/>
        </p:nvPicPr>
        <p:blipFill>
          <a:blip r:embed="rId3"/>
          <a:stretch/>
        </p:blipFill>
        <p:spPr>
          <a:xfrm>
            <a:off x="3078360" y="2427480"/>
            <a:ext cx="4533480" cy="42760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Alternative action</a:t>
            </a:r>
            <a:endParaRPr b="0" lang="en-US" sz="4000" spc="-1" strike="noStrike">
              <a:latin typeface="Arial"/>
            </a:endParaRPr>
          </a:p>
        </p:txBody>
      </p:sp>
      <p:sp>
        <p:nvSpPr>
          <p:cNvPr id="152" name="CustomShape 2"/>
          <p:cNvSpPr/>
          <p:nvPr/>
        </p:nvSpPr>
        <p:spPr>
          <a:xfrm>
            <a:off x="1202760" y="2011680"/>
            <a:ext cx="9783000" cy="4205160"/>
          </a:xfrm>
          <a:prstGeom prst="rect">
            <a:avLst/>
          </a:prstGeom>
          <a:noFill/>
          <a:ln>
            <a:noFill/>
          </a:ln>
        </p:spPr>
        <p:style>
          <a:lnRef idx="0"/>
          <a:fillRef idx="0"/>
          <a:effectRef idx="0"/>
          <a:fontRef idx="minor"/>
        </p:style>
      </p:sp>
      <p:pic>
        <p:nvPicPr>
          <p:cNvPr id="153" name="Picture 3" descr=""/>
          <p:cNvPicPr/>
          <p:nvPr/>
        </p:nvPicPr>
        <p:blipFill>
          <a:blip r:embed="rId1"/>
          <a:stretch/>
        </p:blipFill>
        <p:spPr>
          <a:xfrm>
            <a:off x="4220280" y="2262600"/>
            <a:ext cx="2814480" cy="2115000"/>
          </a:xfrm>
          <a:prstGeom prst="rect">
            <a:avLst/>
          </a:prstGeom>
          <a:ln>
            <a:noFill/>
          </a:ln>
        </p:spPr>
      </p:pic>
      <p:pic>
        <p:nvPicPr>
          <p:cNvPr id="154" name="Picture 4" descr=""/>
          <p:cNvPicPr/>
          <p:nvPr/>
        </p:nvPicPr>
        <p:blipFill>
          <a:blip r:embed="rId2"/>
          <a:stretch/>
        </p:blipFill>
        <p:spPr>
          <a:xfrm>
            <a:off x="1141560" y="4783320"/>
            <a:ext cx="9219600" cy="172764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values Pitfalls? </a:t>
            </a:r>
            <a:endParaRPr b="0" lang="en-US" sz="4000" spc="-1" strike="noStrike">
              <a:latin typeface="Arial"/>
            </a:endParaRPr>
          </a:p>
        </p:txBody>
      </p:sp>
      <p:sp>
        <p:nvSpPr>
          <p:cNvPr id="423" name="CustomShape 2"/>
          <p:cNvSpPr/>
          <p:nvPr/>
        </p:nvSpPr>
        <p:spPr>
          <a:xfrm>
            <a:off x="1202760" y="2011680"/>
            <a:ext cx="9783000" cy="4205160"/>
          </a:xfrm>
          <a:prstGeom prst="rect">
            <a:avLst/>
          </a:prstGeom>
          <a:noFill/>
          <a:ln>
            <a:noFill/>
          </a:ln>
        </p:spPr>
        <p:style>
          <a:lnRef idx="0"/>
          <a:fillRef idx="0"/>
          <a:effectRef idx="0"/>
          <a:fontRef idx="minor"/>
        </p:style>
      </p:sp>
      <p:pic>
        <p:nvPicPr>
          <p:cNvPr id="424" name="Picture 4" descr=""/>
          <p:cNvPicPr/>
          <p:nvPr/>
        </p:nvPicPr>
        <p:blipFill>
          <a:blip r:embed="rId1"/>
          <a:stretch/>
        </p:blipFill>
        <p:spPr>
          <a:xfrm>
            <a:off x="8458560" y="2097000"/>
            <a:ext cx="3305520" cy="3051000"/>
          </a:xfrm>
          <a:prstGeom prst="rect">
            <a:avLst/>
          </a:prstGeom>
          <a:ln>
            <a:noFill/>
          </a:ln>
        </p:spPr>
      </p:pic>
      <p:pic>
        <p:nvPicPr>
          <p:cNvPr id="425" name="Picture 2" descr="SciELO - Brasil - Reply on the Comments on When is Statistical Significance  not Significant?* Reply on the Comments on When is Statistical Significance  not Significant?*"/>
          <p:cNvPicPr/>
          <p:nvPr/>
        </p:nvPicPr>
        <p:blipFill>
          <a:blip r:embed="rId2"/>
          <a:stretch/>
        </p:blipFill>
        <p:spPr>
          <a:xfrm>
            <a:off x="1152000" y="3741120"/>
            <a:ext cx="6356160" cy="235800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hacking</a:t>
            </a:r>
            <a:endParaRPr b="0" lang="en-US" sz="4000" spc="-1" strike="noStrike">
              <a:latin typeface="Arial"/>
            </a:endParaRPr>
          </a:p>
        </p:txBody>
      </p:sp>
      <p:sp>
        <p:nvSpPr>
          <p:cNvPr id="427" name="CustomShape 2"/>
          <p:cNvSpPr/>
          <p:nvPr/>
        </p:nvSpPr>
        <p:spPr>
          <a:xfrm>
            <a:off x="1202760" y="2011680"/>
            <a:ext cx="9783000" cy="4205160"/>
          </a:xfrm>
          <a:prstGeom prst="rect">
            <a:avLst/>
          </a:prstGeom>
          <a:noFill/>
          <a:ln>
            <a:noFill/>
          </a:ln>
        </p:spPr>
        <p:style>
          <a:lnRef idx="0"/>
          <a:fillRef idx="0"/>
          <a:effectRef idx="0"/>
          <a:fontRef idx="minor"/>
        </p:style>
      </p:sp>
      <p:pic>
        <p:nvPicPr>
          <p:cNvPr id="428" name="Picture 3" descr=""/>
          <p:cNvPicPr/>
          <p:nvPr/>
        </p:nvPicPr>
        <p:blipFill>
          <a:blip r:embed="rId1"/>
          <a:stretch/>
        </p:blipFill>
        <p:spPr>
          <a:xfrm>
            <a:off x="5581080" y="2171520"/>
            <a:ext cx="6400440" cy="2094840"/>
          </a:xfrm>
          <a:prstGeom prst="rect">
            <a:avLst/>
          </a:prstGeom>
          <a:ln>
            <a:noFill/>
          </a:ln>
        </p:spPr>
      </p:pic>
      <p:pic>
        <p:nvPicPr>
          <p:cNvPr id="429" name="Picture 4" descr=""/>
          <p:cNvPicPr/>
          <p:nvPr/>
        </p:nvPicPr>
        <p:blipFill>
          <a:blip r:embed="rId2"/>
          <a:stretch/>
        </p:blipFill>
        <p:spPr>
          <a:xfrm>
            <a:off x="461520" y="2523960"/>
            <a:ext cx="4752720" cy="318060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Confidence interval</a:t>
            </a:r>
            <a:endParaRPr b="0" lang="en-US" sz="4000" spc="-1" strike="noStrike">
              <a:latin typeface="Arial"/>
            </a:endParaRPr>
          </a:p>
        </p:txBody>
      </p:sp>
      <p:sp>
        <p:nvSpPr>
          <p:cNvPr id="431" name="CustomShape 2"/>
          <p:cNvSpPr/>
          <p:nvPr/>
        </p:nvSpPr>
        <p:spPr>
          <a:xfrm>
            <a:off x="1202760" y="2011680"/>
            <a:ext cx="9783000" cy="4205160"/>
          </a:xfrm>
          <a:prstGeom prst="rect">
            <a:avLst/>
          </a:prstGeom>
          <a:noFill/>
          <a:ln>
            <a:noFill/>
          </a:ln>
        </p:spPr>
        <p:style>
          <a:lnRef idx="0"/>
          <a:fillRef idx="0"/>
          <a:effectRef idx="0"/>
          <a:fontRef idx="minor"/>
        </p:style>
      </p:sp>
      <p:pic>
        <p:nvPicPr>
          <p:cNvPr id="432" name="Picture 3" descr=""/>
          <p:cNvPicPr/>
          <p:nvPr/>
        </p:nvPicPr>
        <p:blipFill>
          <a:blip r:embed="rId1"/>
          <a:stretch/>
        </p:blipFill>
        <p:spPr>
          <a:xfrm>
            <a:off x="3760920" y="2190600"/>
            <a:ext cx="4666680" cy="449532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الملتقى</a:t>
            </a:r>
            <a:endParaRPr b="0" lang="en-US" sz="4000" spc="-1" strike="noStrike">
              <a:latin typeface="Arial"/>
            </a:endParaRPr>
          </a:p>
        </p:txBody>
      </p:sp>
      <p:sp>
        <p:nvSpPr>
          <p:cNvPr id="43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Classical tests( t test/ chi square / ANOVA/ .. )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Central limit theorem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Bootstrapping</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Newer tests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p:txBody>
      </p:sp>
      <p:pic>
        <p:nvPicPr>
          <p:cNvPr id="435" name="Picture 2" descr="Cartoon businessman makes desicion choose yes or Vector Image"/>
          <p:cNvPicPr/>
          <p:nvPr/>
        </p:nvPicPr>
        <p:blipFill>
          <a:blip r:embed="rId1"/>
          <a:stretch/>
        </p:blipFill>
        <p:spPr>
          <a:xfrm>
            <a:off x="6690960" y="3213720"/>
            <a:ext cx="2549160" cy="2753280"/>
          </a:xfrm>
          <a:prstGeom prst="rect">
            <a:avLst/>
          </a:prstGeom>
          <a:ln>
            <a:noFill/>
          </a:ln>
        </p:spPr>
      </p:pic>
      <p:pic>
        <p:nvPicPr>
          <p:cNvPr id="436" name="Picture 3" descr=""/>
          <p:cNvPicPr/>
          <p:nvPr/>
        </p:nvPicPr>
        <p:blipFill>
          <a:blip r:embed="rId2"/>
          <a:stretch/>
        </p:blipFill>
        <p:spPr>
          <a:xfrm>
            <a:off x="4734000" y="3886200"/>
            <a:ext cx="1504080" cy="703800"/>
          </a:xfrm>
          <a:prstGeom prst="rect">
            <a:avLst/>
          </a:prstGeom>
          <a:ln>
            <a:noFill/>
          </a:ln>
        </p:spPr>
      </p:pic>
      <p:pic>
        <p:nvPicPr>
          <p:cNvPr id="437" name="Picture 4" descr=""/>
          <p:cNvPicPr/>
          <p:nvPr/>
        </p:nvPicPr>
        <p:blipFill>
          <a:blip r:embed="rId3"/>
          <a:stretch/>
        </p:blipFill>
        <p:spPr>
          <a:xfrm>
            <a:off x="9693000" y="3978720"/>
            <a:ext cx="1786680" cy="51876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Confidence intervals</a:t>
            </a:r>
            <a:endParaRPr b="0" lang="en-US" sz="4000" spc="-1" strike="noStrike">
              <a:latin typeface="Arial"/>
            </a:endParaRPr>
          </a:p>
        </p:txBody>
      </p:sp>
      <p:sp>
        <p:nvSpPr>
          <p:cNvPr id="439"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Many ways to calculate them</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We will use the one with bootstrap</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://rpsychologist.com/d3/ci</a:t>
            </a:r>
            <a:r>
              <a:rPr b="0" lang="en-US" sz="2200" spc="-1" strike="noStrike" u="sng">
                <a:solidFill>
                  <a:srgbClr val="6eac1c"/>
                </a:solidFill>
                <a:uFillTx/>
                <a:latin typeface="Corbel"/>
                <a:ea typeface="DejaVu Sans"/>
                <a:hlinkClick r:id="rId3"/>
              </a:rPr>
              <a:t>/</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1202760" y="284040"/>
            <a:ext cx="9783000" cy="1507680"/>
          </a:xfrm>
          <a:prstGeom prst="rect">
            <a:avLst/>
          </a:prstGeom>
          <a:noFill/>
          <a:ln>
            <a:noFill/>
          </a:ln>
        </p:spPr>
        <p:style>
          <a:lnRef idx="0"/>
          <a:fillRef idx="0"/>
          <a:effectRef idx="0"/>
          <a:fontRef idx="minor"/>
        </p:style>
      </p:sp>
      <p:sp>
        <p:nvSpPr>
          <p:cNvPr id="441" name="CustomShape 2"/>
          <p:cNvSpPr/>
          <p:nvPr/>
        </p:nvSpPr>
        <p:spPr>
          <a:xfrm>
            <a:off x="1202760" y="2011680"/>
            <a:ext cx="9783000" cy="4205160"/>
          </a:xfrm>
          <a:prstGeom prst="rect">
            <a:avLst/>
          </a:prstGeom>
          <a:noFill/>
          <a:ln>
            <a:noFill/>
          </a:ln>
        </p:spPr>
        <p:style>
          <a:lnRef idx="0"/>
          <a:fillRef idx="0"/>
          <a:effectRef idx="0"/>
          <a:fontRef idx="minor"/>
        </p:style>
      </p:sp>
      <p:pic>
        <p:nvPicPr>
          <p:cNvPr id="442" name="Picture 3" descr=""/>
          <p:cNvPicPr/>
          <p:nvPr/>
        </p:nvPicPr>
        <p:blipFill>
          <a:blip r:embed="rId1"/>
          <a:stretch/>
        </p:blipFill>
        <p:spPr>
          <a:xfrm>
            <a:off x="1366200" y="2181240"/>
            <a:ext cx="8734680" cy="1770840"/>
          </a:xfrm>
          <a:prstGeom prst="rect">
            <a:avLst/>
          </a:prstGeom>
          <a:ln>
            <a:noFill/>
          </a:ln>
        </p:spPr>
      </p:pic>
      <p:pic>
        <p:nvPicPr>
          <p:cNvPr id="443" name="Picture 4" descr=""/>
          <p:cNvPicPr/>
          <p:nvPr/>
        </p:nvPicPr>
        <p:blipFill>
          <a:blip r:embed="rId2"/>
          <a:stretch/>
        </p:blipFill>
        <p:spPr>
          <a:xfrm>
            <a:off x="1294920" y="4246920"/>
            <a:ext cx="8805960" cy="1208880"/>
          </a:xfrm>
          <a:prstGeom prst="rect">
            <a:avLst/>
          </a:prstGeom>
          <a:ln>
            <a:noFill/>
          </a:ln>
        </p:spPr>
      </p:pic>
      <p:pic>
        <p:nvPicPr>
          <p:cNvPr id="444" name="Picture 5" descr=""/>
          <p:cNvPicPr/>
          <p:nvPr/>
        </p:nvPicPr>
        <p:blipFill>
          <a:blip r:embed="rId3"/>
          <a:stretch/>
        </p:blipFill>
        <p:spPr>
          <a:xfrm>
            <a:off x="1385280" y="5675040"/>
            <a:ext cx="8715600" cy="108504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Repeat previous steps </a:t>
            </a:r>
            <a:endParaRPr b="0" lang="en-US" sz="4000" spc="-1" strike="noStrike">
              <a:latin typeface="Arial"/>
            </a:endParaRPr>
          </a:p>
        </p:txBody>
      </p:sp>
      <p:sp>
        <p:nvSpPr>
          <p:cNvPr id="446" name="CustomShape 2"/>
          <p:cNvSpPr/>
          <p:nvPr/>
        </p:nvSpPr>
        <p:spPr>
          <a:xfrm>
            <a:off x="1202760" y="2011680"/>
            <a:ext cx="9783000" cy="4205160"/>
          </a:xfrm>
          <a:prstGeom prst="rect">
            <a:avLst/>
          </a:prstGeom>
          <a:noFill/>
          <a:ln>
            <a:noFill/>
          </a:ln>
        </p:spPr>
        <p:style>
          <a:lnRef idx="0"/>
          <a:fillRef idx="0"/>
          <a:effectRef idx="0"/>
          <a:fontRef idx="minor"/>
        </p:style>
      </p:sp>
      <p:pic>
        <p:nvPicPr>
          <p:cNvPr id="447" name="Picture 3" descr=""/>
          <p:cNvPicPr/>
          <p:nvPr/>
        </p:nvPicPr>
        <p:blipFill>
          <a:blip r:embed="rId1"/>
          <a:stretch/>
        </p:blipFill>
        <p:spPr>
          <a:xfrm>
            <a:off x="1694880" y="2214360"/>
            <a:ext cx="8344080" cy="1170720"/>
          </a:xfrm>
          <a:prstGeom prst="rect">
            <a:avLst/>
          </a:prstGeom>
          <a:ln>
            <a:noFill/>
          </a:ln>
        </p:spPr>
      </p:pic>
      <p:pic>
        <p:nvPicPr>
          <p:cNvPr id="448" name="Picture 4" descr=""/>
          <p:cNvPicPr/>
          <p:nvPr/>
        </p:nvPicPr>
        <p:blipFill>
          <a:blip r:embed="rId2"/>
          <a:stretch/>
        </p:blipFill>
        <p:spPr>
          <a:xfrm>
            <a:off x="2076480" y="3588840"/>
            <a:ext cx="7181280" cy="3066840"/>
          </a:xfrm>
          <a:prstGeom prst="rect">
            <a:avLst/>
          </a:prstGeom>
          <a:ln>
            <a:noFill/>
          </a:ln>
        </p:spPr>
      </p:pic>
      <p:sp>
        <p:nvSpPr>
          <p:cNvPr id="449" name="CustomShape 3"/>
          <p:cNvSpPr/>
          <p:nvPr/>
        </p:nvSpPr>
        <p:spPr>
          <a:xfrm>
            <a:off x="8957160" y="4432680"/>
            <a:ext cx="2788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about 99% </a:t>
            </a:r>
            <a:endParaRPr b="0" lang="en-US" sz="1800" spc="-1" strike="noStrike">
              <a:latin typeface="Arial"/>
            </a:endParaRPr>
          </a:p>
          <a:p>
            <a:pPr>
              <a:lnSpc>
                <a:spcPct val="100000"/>
              </a:lnSpc>
            </a:pPr>
            <a:r>
              <a:rPr b="1" lang="en-US" sz="1800" spc="-1" strike="noStrike">
                <a:solidFill>
                  <a:srgbClr val="ffffff"/>
                </a:solidFill>
                <a:latin typeface="Corbel"/>
                <a:ea typeface="DejaVu Sans"/>
              </a:rPr>
              <a:t>confidence interval?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1202760" y="284040"/>
            <a:ext cx="9783000" cy="1507680"/>
          </a:xfrm>
          <a:prstGeom prst="rect">
            <a:avLst/>
          </a:prstGeom>
          <a:noFill/>
          <a:ln>
            <a:noFill/>
          </a:ln>
        </p:spPr>
        <p:style>
          <a:lnRef idx="0"/>
          <a:fillRef idx="0"/>
          <a:effectRef idx="0"/>
          <a:fontRef idx="minor"/>
        </p:style>
      </p:sp>
      <p:sp>
        <p:nvSpPr>
          <p:cNvPr id="451" name="CustomShape 2"/>
          <p:cNvSpPr/>
          <p:nvPr/>
        </p:nvSpPr>
        <p:spPr>
          <a:xfrm>
            <a:off x="1202760" y="2011680"/>
            <a:ext cx="9783000" cy="4205160"/>
          </a:xfrm>
          <a:prstGeom prst="rect">
            <a:avLst/>
          </a:prstGeom>
          <a:noFill/>
          <a:ln>
            <a:noFill/>
          </a:ln>
        </p:spPr>
        <p:style>
          <a:lnRef idx="0"/>
          <a:fillRef idx="0"/>
          <a:effectRef idx="0"/>
          <a:fontRef idx="minor"/>
        </p:style>
      </p:sp>
      <p:pic>
        <p:nvPicPr>
          <p:cNvPr id="452" name="Picture 3" descr=""/>
          <p:cNvPicPr/>
          <p:nvPr/>
        </p:nvPicPr>
        <p:blipFill>
          <a:blip r:embed="rId1"/>
          <a:stretch/>
        </p:blipFill>
        <p:spPr>
          <a:xfrm>
            <a:off x="1393560" y="2485800"/>
            <a:ext cx="9401400" cy="245664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45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Outside CI</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i.e. significant </a:t>
            </a:r>
            <a:endParaRPr b="0" lang="en-US" sz="2200" spc="-1" strike="noStrike">
              <a:latin typeface="Arial"/>
            </a:endParaRPr>
          </a:p>
        </p:txBody>
      </p:sp>
      <p:pic>
        <p:nvPicPr>
          <p:cNvPr id="455" name="Picture 3" descr=""/>
          <p:cNvPicPr/>
          <p:nvPr/>
        </p:nvPicPr>
        <p:blipFill>
          <a:blip r:embed="rId1"/>
          <a:stretch/>
        </p:blipFill>
        <p:spPr>
          <a:xfrm>
            <a:off x="1323360" y="2233440"/>
            <a:ext cx="9544320" cy="239004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457" name="CustomShape 2"/>
          <p:cNvSpPr/>
          <p:nvPr/>
        </p:nvSpPr>
        <p:spPr>
          <a:xfrm>
            <a:off x="1202760" y="2011680"/>
            <a:ext cx="9783000" cy="4205160"/>
          </a:xfrm>
          <a:prstGeom prst="rect">
            <a:avLst/>
          </a:prstGeom>
          <a:noFill/>
          <a:ln>
            <a:noFill/>
          </a:ln>
        </p:spPr>
        <p:style>
          <a:lnRef idx="0"/>
          <a:fillRef idx="0"/>
          <a:effectRef idx="0"/>
          <a:fontRef idx="minor"/>
        </p:style>
      </p:sp>
      <p:pic>
        <p:nvPicPr>
          <p:cNvPr id="458" name="Picture 3" descr=""/>
          <p:cNvPicPr/>
          <p:nvPr/>
        </p:nvPicPr>
        <p:blipFill>
          <a:blip r:embed="rId1"/>
          <a:stretch/>
        </p:blipFill>
        <p:spPr>
          <a:xfrm>
            <a:off x="2619000" y="2433600"/>
            <a:ext cx="6953040" cy="19900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1202760" y="284040"/>
            <a:ext cx="9783000" cy="1507680"/>
          </a:xfrm>
          <a:prstGeom prst="rect">
            <a:avLst/>
          </a:prstGeom>
          <a:noFill/>
          <a:ln>
            <a:noFill/>
          </a:ln>
        </p:spPr>
        <p:style>
          <a:lnRef idx="0"/>
          <a:fillRef idx="0"/>
          <a:effectRef idx="0"/>
          <a:fontRef idx="minor"/>
        </p:style>
      </p:sp>
      <p:sp>
        <p:nvSpPr>
          <p:cNvPr id="156" name="CustomShape 2"/>
          <p:cNvSpPr/>
          <p:nvPr/>
        </p:nvSpPr>
        <p:spPr>
          <a:xfrm>
            <a:off x="1202760" y="2011680"/>
            <a:ext cx="9783000" cy="4205160"/>
          </a:xfrm>
          <a:prstGeom prst="rect">
            <a:avLst/>
          </a:prstGeom>
          <a:noFill/>
          <a:ln>
            <a:noFill/>
          </a:ln>
        </p:spPr>
        <p:style>
          <a:lnRef idx="0"/>
          <a:fillRef idx="0"/>
          <a:effectRef idx="0"/>
          <a:fontRef idx="minor"/>
        </p:style>
      </p:sp>
      <p:pic>
        <p:nvPicPr>
          <p:cNvPr id="157" name="Picture 3" descr=""/>
          <p:cNvPicPr/>
          <p:nvPr/>
        </p:nvPicPr>
        <p:blipFill>
          <a:blip r:embed="rId1"/>
          <a:stretch/>
        </p:blipFill>
        <p:spPr>
          <a:xfrm>
            <a:off x="2068200" y="2771640"/>
            <a:ext cx="6622920" cy="167616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advantages?</a:t>
            </a:r>
            <a:endParaRPr b="0" lang="en-US" sz="4000" spc="-1" strike="noStrike">
              <a:latin typeface="Arial"/>
            </a:endParaRPr>
          </a:p>
        </p:txBody>
      </p:sp>
      <p:sp>
        <p:nvSpPr>
          <p:cNvPr id="460"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Panadol vs Tramadol</a:t>
            </a:r>
            <a:endParaRPr b="0" lang="en-US" sz="2200" spc="-1" strike="noStrike">
              <a:latin typeface="Arial"/>
            </a:endParaRPr>
          </a:p>
        </p:txBody>
      </p:sp>
      <p:pic>
        <p:nvPicPr>
          <p:cNvPr id="461" name="Picture 3" descr=""/>
          <p:cNvPicPr/>
          <p:nvPr/>
        </p:nvPicPr>
        <p:blipFill>
          <a:blip r:embed="rId1"/>
          <a:stretch/>
        </p:blipFill>
        <p:spPr>
          <a:xfrm>
            <a:off x="5354640" y="2011680"/>
            <a:ext cx="6661080" cy="4634640"/>
          </a:xfrm>
          <a:prstGeom prst="rect">
            <a:avLst/>
          </a:prstGeom>
          <a:ln>
            <a:noFill/>
          </a:ln>
        </p:spPr>
      </p:pic>
      <p:pic>
        <p:nvPicPr>
          <p:cNvPr id="462" name="Picture 2" descr="SciELO - Brasil - Reply on the Comments on When is Statistical Significance  not Significant?* Reply on the Comments on When is Statistical Significance  not Significant?*"/>
          <p:cNvPicPr/>
          <p:nvPr/>
        </p:nvPicPr>
        <p:blipFill>
          <a:blip r:embed="rId2"/>
          <a:stretch/>
        </p:blipFill>
        <p:spPr>
          <a:xfrm>
            <a:off x="173160" y="4329360"/>
            <a:ext cx="4775040" cy="177120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advantages?</a:t>
            </a:r>
            <a:endParaRPr b="0" lang="en-US" sz="4000" spc="-1" strike="noStrike">
              <a:latin typeface="Arial"/>
            </a:endParaRPr>
          </a:p>
        </p:txBody>
      </p:sp>
      <p:sp>
        <p:nvSpPr>
          <p:cNvPr id="46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Direction</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Effect Size</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significance</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Error</a:t>
            </a:r>
            <a:endParaRPr b="0" lang="en-US" sz="2200" spc="-1" strike="noStrike">
              <a:latin typeface="Arial"/>
            </a:endParaRPr>
          </a:p>
        </p:txBody>
      </p:sp>
      <p:pic>
        <p:nvPicPr>
          <p:cNvPr id="465" name="Picture 3" descr=""/>
          <p:cNvPicPr/>
          <p:nvPr/>
        </p:nvPicPr>
        <p:blipFill>
          <a:blip r:embed="rId1"/>
          <a:stretch/>
        </p:blipFill>
        <p:spPr>
          <a:xfrm>
            <a:off x="5354640" y="2011680"/>
            <a:ext cx="6661080" cy="463464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Difference </a:t>
            </a:r>
            <a:endParaRPr b="0" lang="en-US" sz="4000" spc="-1" strike="noStrike">
              <a:latin typeface="Arial"/>
            </a:endParaRPr>
          </a:p>
        </p:txBody>
      </p:sp>
      <p:sp>
        <p:nvSpPr>
          <p:cNvPr id="467" name="CustomShape 2"/>
          <p:cNvSpPr/>
          <p:nvPr/>
        </p:nvSpPr>
        <p:spPr>
          <a:xfrm>
            <a:off x="1202760" y="2011680"/>
            <a:ext cx="9783000" cy="4205160"/>
          </a:xfrm>
          <a:prstGeom prst="rect">
            <a:avLst/>
          </a:prstGeom>
          <a:noFill/>
          <a:ln>
            <a:noFill/>
          </a:ln>
        </p:spPr>
        <p:style>
          <a:lnRef idx="0"/>
          <a:fillRef idx="0"/>
          <a:effectRef idx="0"/>
          <a:fontRef idx="minor"/>
        </p:style>
      </p:sp>
      <p:pic>
        <p:nvPicPr>
          <p:cNvPr id="468" name="Picture 3" descr=""/>
          <p:cNvPicPr/>
          <p:nvPr/>
        </p:nvPicPr>
        <p:blipFill>
          <a:blip r:embed="rId1"/>
          <a:stretch/>
        </p:blipFill>
        <p:spPr>
          <a:xfrm>
            <a:off x="4305240" y="2011680"/>
            <a:ext cx="5023800" cy="447336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ratio</a:t>
            </a:r>
            <a:endParaRPr b="0" lang="en-US" sz="4000" spc="-1" strike="noStrike">
              <a:latin typeface="Arial"/>
            </a:endParaRPr>
          </a:p>
        </p:txBody>
      </p:sp>
      <p:sp>
        <p:nvSpPr>
          <p:cNvPr id="470" name="CustomShape 2"/>
          <p:cNvSpPr/>
          <p:nvPr/>
        </p:nvSpPr>
        <p:spPr>
          <a:xfrm>
            <a:off x="1202760" y="2011680"/>
            <a:ext cx="9783000" cy="4205160"/>
          </a:xfrm>
          <a:prstGeom prst="rect">
            <a:avLst/>
          </a:prstGeom>
          <a:noFill/>
          <a:ln>
            <a:noFill/>
          </a:ln>
        </p:spPr>
        <p:style>
          <a:lnRef idx="0"/>
          <a:fillRef idx="0"/>
          <a:effectRef idx="0"/>
          <a:fontRef idx="minor"/>
        </p:style>
      </p:sp>
      <p:pic>
        <p:nvPicPr>
          <p:cNvPr id="471" name="Picture 3" descr=""/>
          <p:cNvPicPr/>
          <p:nvPr/>
        </p:nvPicPr>
        <p:blipFill>
          <a:blip r:embed="rId1"/>
          <a:stretch/>
        </p:blipFill>
        <p:spPr>
          <a:xfrm>
            <a:off x="3524400" y="2484720"/>
            <a:ext cx="5552280" cy="359100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reporting</a:t>
            </a:r>
            <a:endParaRPr b="0" lang="en-US" sz="4000" spc="-1" strike="noStrike">
              <a:latin typeface="Arial"/>
            </a:endParaRPr>
          </a:p>
        </p:txBody>
      </p:sp>
      <p:sp>
        <p:nvSpPr>
          <p:cNvPr id="473" name="CustomShape 2"/>
          <p:cNvSpPr/>
          <p:nvPr/>
        </p:nvSpPr>
        <p:spPr>
          <a:xfrm>
            <a:off x="1202760" y="2011680"/>
            <a:ext cx="9783000" cy="4205160"/>
          </a:xfrm>
          <a:prstGeom prst="rect">
            <a:avLst/>
          </a:prstGeom>
          <a:noFill/>
          <a:ln>
            <a:noFill/>
          </a:ln>
        </p:spPr>
        <p:style>
          <a:lnRef idx="0"/>
          <a:fillRef idx="0"/>
          <a:effectRef idx="0"/>
          <a:fontRef idx="minor"/>
        </p:style>
      </p:sp>
      <p:pic>
        <p:nvPicPr>
          <p:cNvPr id="474" name="Picture 3" descr=""/>
          <p:cNvPicPr/>
          <p:nvPr/>
        </p:nvPicPr>
        <p:blipFill>
          <a:blip r:embed="rId1"/>
          <a:stretch/>
        </p:blipFill>
        <p:spPr>
          <a:xfrm>
            <a:off x="3646800" y="2352240"/>
            <a:ext cx="4895280" cy="436212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1202760" y="284040"/>
            <a:ext cx="9783000" cy="1507680"/>
          </a:xfrm>
          <a:prstGeom prst="rect">
            <a:avLst/>
          </a:prstGeom>
          <a:noFill/>
          <a:ln>
            <a:noFill/>
          </a:ln>
        </p:spPr>
        <p:style>
          <a:lnRef idx="0"/>
          <a:fillRef idx="0"/>
          <a:effectRef idx="0"/>
          <a:fontRef idx="minor"/>
        </p:style>
      </p:sp>
      <p:sp>
        <p:nvSpPr>
          <p:cNvPr id="476" name="CustomShape 2"/>
          <p:cNvSpPr/>
          <p:nvPr/>
        </p:nvSpPr>
        <p:spPr>
          <a:xfrm>
            <a:off x="1202760" y="2011680"/>
            <a:ext cx="9783000" cy="4205160"/>
          </a:xfrm>
          <a:prstGeom prst="rect">
            <a:avLst/>
          </a:prstGeom>
          <a:noFill/>
          <a:ln>
            <a:noFill/>
          </a:ln>
        </p:spPr>
        <p:style>
          <a:lnRef idx="0"/>
          <a:fillRef idx="0"/>
          <a:effectRef idx="0"/>
          <a:fontRef idx="minor"/>
        </p:style>
      </p:sp>
      <p:pic>
        <p:nvPicPr>
          <p:cNvPr id="477" name="Picture 3" descr=""/>
          <p:cNvPicPr/>
          <p:nvPr/>
        </p:nvPicPr>
        <p:blipFill>
          <a:blip r:embed="rId1"/>
          <a:stretch/>
        </p:blipFill>
        <p:spPr>
          <a:xfrm>
            <a:off x="2117880" y="2259360"/>
            <a:ext cx="7953480" cy="326628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1202760" y="284040"/>
            <a:ext cx="9783000" cy="1507680"/>
          </a:xfrm>
          <a:prstGeom prst="rect">
            <a:avLst/>
          </a:prstGeom>
          <a:noFill/>
          <a:ln>
            <a:noFill/>
          </a:ln>
        </p:spPr>
        <p:style>
          <a:lnRef idx="0"/>
          <a:fillRef idx="0"/>
          <a:effectRef idx="0"/>
          <a:fontRef idx="minor"/>
        </p:style>
      </p:sp>
      <p:pic>
        <p:nvPicPr>
          <p:cNvPr id="479" name="" descr=""/>
          <p:cNvPicPr/>
          <p:nvPr/>
        </p:nvPicPr>
        <p:blipFill>
          <a:blip r:embed="rId1"/>
          <a:stretch/>
        </p:blipFill>
        <p:spPr>
          <a:xfrm>
            <a:off x="1524240" y="2651760"/>
            <a:ext cx="8716320" cy="328536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1202760" y="284040"/>
            <a:ext cx="9783000" cy="1507680"/>
          </a:xfrm>
          <a:prstGeom prst="rect">
            <a:avLst/>
          </a:prstGeom>
          <a:noFill/>
          <a:ln>
            <a:noFill/>
          </a:ln>
        </p:spPr>
        <p:style>
          <a:lnRef idx="0"/>
          <a:fillRef idx="0"/>
          <a:effectRef idx="0"/>
          <a:fontRef idx="minor"/>
        </p:style>
      </p:sp>
      <p:pic>
        <p:nvPicPr>
          <p:cNvPr id="481" name="" descr=""/>
          <p:cNvPicPr/>
          <p:nvPr/>
        </p:nvPicPr>
        <p:blipFill>
          <a:blip r:embed="rId1"/>
          <a:stretch/>
        </p:blipFill>
        <p:spPr>
          <a:xfrm>
            <a:off x="1189080" y="2191320"/>
            <a:ext cx="9783000" cy="3843000"/>
          </a:xfrm>
          <a:prstGeom prst="rect">
            <a:avLst/>
          </a:prstGeom>
          <a:ln>
            <a:noFill/>
          </a:ln>
        </p:spPr>
      </p:pic>
      <p:sp>
        <p:nvSpPr>
          <p:cNvPr id="482" name="CustomShape 2"/>
          <p:cNvSpPr/>
          <p:nvPr/>
        </p:nvSpPr>
        <p:spPr>
          <a:xfrm>
            <a:off x="5902200" y="3278160"/>
            <a:ext cx="4651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1202760" y="284040"/>
            <a:ext cx="9783000" cy="1507680"/>
          </a:xfrm>
          <a:prstGeom prst="rect">
            <a:avLst/>
          </a:prstGeom>
          <a:noFill/>
          <a:ln>
            <a:noFill/>
          </a:ln>
        </p:spPr>
        <p:style>
          <a:lnRef idx="0"/>
          <a:fillRef idx="0"/>
          <a:effectRef idx="0"/>
          <a:fontRef idx="minor"/>
        </p:style>
      </p:sp>
      <p:pic>
        <p:nvPicPr>
          <p:cNvPr id="484" name="" descr=""/>
          <p:cNvPicPr/>
          <p:nvPr/>
        </p:nvPicPr>
        <p:blipFill>
          <a:blip r:embed="rId1"/>
          <a:stretch/>
        </p:blipFill>
        <p:spPr>
          <a:xfrm>
            <a:off x="2377800" y="2011320"/>
            <a:ext cx="7432200" cy="420516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1202760" y="284040"/>
            <a:ext cx="9783000" cy="1507680"/>
          </a:xfrm>
          <a:prstGeom prst="rect">
            <a:avLst/>
          </a:prstGeom>
          <a:noFill/>
          <a:ln>
            <a:noFill/>
          </a:ln>
        </p:spPr>
        <p:style>
          <a:lnRef idx="0"/>
          <a:fillRef idx="0"/>
          <a:effectRef idx="0"/>
          <a:fontRef idx="minor"/>
        </p:style>
      </p:sp>
      <p:pic>
        <p:nvPicPr>
          <p:cNvPr id="486" name="" descr=""/>
          <p:cNvPicPr/>
          <p:nvPr/>
        </p:nvPicPr>
        <p:blipFill>
          <a:blip r:embed="rId1"/>
          <a:stretch/>
        </p:blipFill>
        <p:spPr>
          <a:xfrm>
            <a:off x="2474280" y="2011320"/>
            <a:ext cx="7239600" cy="42051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17922</TotalTime>
  <Application>LibreOffice/6.4.7.2$Linux_X86_64 LibreOffice_project/40$Build-2</Application>
  <Words>2040</Words>
  <Paragraphs>591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2021-02-25T12:42:18Z</dcterms:created>
  <dc:creator>santarabantoosoo</dc:creator>
  <dc:description/>
  <dc:language>en-US</dc:language>
  <cp:lastModifiedBy/>
  <dcterms:modified xsi:type="dcterms:W3CDTF">2022-01-20T13:53:29Z</dcterms:modified>
  <cp:revision>665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79</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139</vt:i4>
  </property>
</Properties>
</file>